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6"/>
  </p:notesMasterIdLst>
  <p:sldIdLst>
    <p:sldId id="430" r:id="rId2"/>
    <p:sldId id="431" r:id="rId3"/>
    <p:sldId id="506" r:id="rId4"/>
    <p:sldId id="432" r:id="rId5"/>
    <p:sldId id="438" r:id="rId6"/>
    <p:sldId id="444" r:id="rId7"/>
    <p:sldId id="510" r:id="rId8"/>
    <p:sldId id="433" r:id="rId9"/>
    <p:sldId id="434" r:id="rId10"/>
    <p:sldId id="435" r:id="rId11"/>
    <p:sldId id="439" r:id="rId12"/>
    <p:sldId id="440" r:id="rId13"/>
    <p:sldId id="441" r:id="rId14"/>
    <p:sldId id="447" r:id="rId15"/>
    <p:sldId id="445" r:id="rId16"/>
    <p:sldId id="511" r:id="rId17"/>
    <p:sldId id="450" r:id="rId18"/>
    <p:sldId id="451" r:id="rId19"/>
    <p:sldId id="454" r:id="rId20"/>
    <p:sldId id="456" r:id="rId21"/>
    <p:sldId id="457" r:id="rId22"/>
    <p:sldId id="446" r:id="rId23"/>
    <p:sldId id="507" r:id="rId24"/>
    <p:sldId id="448" r:id="rId25"/>
    <p:sldId id="508" r:id="rId26"/>
    <p:sldId id="449" r:id="rId27"/>
    <p:sldId id="458" r:id="rId28"/>
    <p:sldId id="459" r:id="rId29"/>
    <p:sldId id="460" r:id="rId30"/>
    <p:sldId id="461" r:id="rId31"/>
    <p:sldId id="462" r:id="rId32"/>
    <p:sldId id="463" r:id="rId33"/>
    <p:sldId id="464" r:id="rId34"/>
    <p:sldId id="465" r:id="rId35"/>
    <p:sldId id="466" r:id="rId36"/>
    <p:sldId id="499" r:id="rId37"/>
    <p:sldId id="500" r:id="rId38"/>
    <p:sldId id="509" r:id="rId39"/>
    <p:sldId id="501" r:id="rId40"/>
    <p:sldId id="502" r:id="rId41"/>
    <p:sldId id="503" r:id="rId42"/>
    <p:sldId id="504" r:id="rId43"/>
    <p:sldId id="505" r:id="rId44"/>
    <p:sldId id="256" r:id="rId4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688">
          <p15:clr>
            <a:srgbClr val="A4A3A4"/>
          </p15:clr>
        </p15:guide>
        <p15:guide id="2" pos="28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000"/>
    <a:srgbClr val="050000"/>
    <a:srgbClr val="040000"/>
    <a:srgbClr val="FFFF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2787"/>
    <p:restoredTop sz="90929"/>
  </p:normalViewPr>
  <p:slideViewPr>
    <p:cSldViewPr>
      <p:cViewPr>
        <p:scale>
          <a:sx n="91" d="100"/>
          <a:sy n="91" d="100"/>
        </p:scale>
        <p:origin x="1806" y="390"/>
      </p:cViewPr>
      <p:guideLst>
        <p:guide orient="horz" pos="2688"/>
        <p:guide pos="283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611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2355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09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55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2355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002B7EB1-2867-4624-8E7D-6FA2A1FBB33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5F2C619A-BBB5-4A4E-9E47-C00A0DD89EBC}" type="slidenum">
              <a:rPr lang="en-US"/>
              <a:pPr/>
              <a:t>8</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34E0E27-B32E-4F17-A885-48FB750ED17E}" type="slidenum">
              <a:rPr lang="en-US"/>
              <a:pPr/>
              <a:t>19</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smtClean="0"/>
              <a:t>Just as we enumerated the number of rows in the truth table by “counting” in binary, we can enumerate all the unique possible functions by “counting” the vector’s possible values in binary.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F1DB770D-5F14-4408-9B30-51CA6DCF5CCA}" type="slidenum">
              <a:rPr lang="en-US"/>
              <a:pPr/>
              <a:t>30</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smtClean="0"/>
              <a:t>Book confused “fan-out” with “maximum fan-out”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84B73E2-5CB2-4D56-8947-41189D596B04}" type="slidenum">
              <a:rPr lang="en-US"/>
              <a:pPr/>
              <a:t>31</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smtClean="0"/>
              <a:t>Book confused “fan-out” with “maximum fan-out”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93B15D-5FB5-4154-8EA7-D09B7885239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2DB441-4E3F-4159-BE62-4C7895C18B0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9325FF-E61F-4CB8-B3CB-0F0BA280531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E089B9-ECE1-49EE-8A69-07EE847D37C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17F381-3A37-45CE-B55D-0B127ACD99B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FA56BF-FF04-4D4E-A5FE-591F4D322E4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2ADF1B4-6D3C-4DFC-8A79-FDA6565CF6F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94DC74B-B701-4DF0-8BC9-5796C4E0845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A026E9B-F6B5-44A0-A3D2-5C9FD3A54CF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7E3AB5-44B7-46C5-9B3C-F80A572194D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AF41471-877C-4F83-AE04-BB380F301C9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mj-lt"/>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j-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j-lt"/>
              </a:defRPr>
            </a:lvl1pPr>
          </a:lstStyle>
          <a:p>
            <a:pPr>
              <a:defRPr/>
            </a:pPr>
            <a:fld id="{620975B0-BE9E-4AEA-9DC0-4A8D85310C96}"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2192" y="0"/>
            <a:ext cx="9131808" cy="1524000"/>
          </a:xfrm>
          <a:solidFill>
            <a:schemeClr val="accent1">
              <a:lumMod val="20000"/>
              <a:lumOff val="80000"/>
            </a:schemeClr>
          </a:solidFill>
        </p:spPr>
        <p:txBody>
          <a:bodyPr/>
          <a:lstStyle/>
          <a:p>
            <a:pPr eaLnBrk="1" hangingPunct="1"/>
            <a:r>
              <a:rPr lang="en-US" dirty="0" smtClean="0"/>
              <a:t>Lecture 6</a:t>
            </a:r>
          </a:p>
        </p:txBody>
      </p:sp>
      <p:sp>
        <p:nvSpPr>
          <p:cNvPr id="3075" name="Rectangle 3"/>
          <p:cNvSpPr>
            <a:spLocks noGrp="1" noChangeArrowheads="1"/>
          </p:cNvSpPr>
          <p:nvPr>
            <p:ph type="body" idx="1"/>
          </p:nvPr>
        </p:nvSpPr>
        <p:spPr/>
        <p:txBody>
          <a:bodyPr/>
          <a:lstStyle/>
          <a:p>
            <a:pPr eaLnBrk="1" hangingPunct="1"/>
            <a:r>
              <a:rPr lang="en-US" sz="2800" dirty="0" smtClean="0"/>
              <a:t>Topics</a:t>
            </a:r>
          </a:p>
          <a:p>
            <a:pPr lvl="1" eaLnBrk="1" hangingPunct="1"/>
            <a:r>
              <a:rPr lang="en-US" sz="2400" dirty="0" smtClean="0"/>
              <a:t>Combinational Logic Circuits</a:t>
            </a:r>
          </a:p>
          <a:p>
            <a:pPr lvl="2" eaLnBrk="1" hangingPunct="1"/>
            <a:r>
              <a:rPr lang="en-US" sz="2000" dirty="0" smtClean="0"/>
              <a:t>Graphic Symbols (IEEE and IEC)</a:t>
            </a:r>
          </a:p>
          <a:p>
            <a:pPr lvl="2" eaLnBrk="1" hangingPunct="1"/>
            <a:r>
              <a:rPr lang="en-US" sz="2000" dirty="0" smtClean="0"/>
              <a:t>Switching Circuits</a:t>
            </a:r>
          </a:p>
          <a:p>
            <a:pPr lvl="2" eaLnBrk="1" hangingPunct="1"/>
            <a:r>
              <a:rPr lang="en-US" sz="2000" dirty="0" smtClean="0"/>
              <a:t>Analyzing IC Logic Circuits</a:t>
            </a:r>
          </a:p>
          <a:p>
            <a:pPr lvl="2" eaLnBrk="1" hangingPunct="1"/>
            <a:r>
              <a:rPr lang="en-US" sz="2000" dirty="0" smtClean="0"/>
              <a:t>Designing IC Logic Circuits</a:t>
            </a:r>
          </a:p>
          <a:p>
            <a:pPr lvl="2" eaLnBrk="1" hangingPunct="1"/>
            <a:r>
              <a:rPr lang="en-US" sz="2000" dirty="0" smtClean="0"/>
              <a:t>Detailed Schematic Diagrams</a:t>
            </a:r>
          </a:p>
          <a:p>
            <a:pPr lvl="2" eaLnBrk="1" hangingPunct="1"/>
            <a:r>
              <a:rPr lang="en-US" sz="2000" dirty="0" smtClean="0"/>
              <a:t>Using Equivalent Symbols</a:t>
            </a:r>
          </a:p>
        </p:txBody>
      </p:sp>
      <p:sp>
        <p:nvSpPr>
          <p:cNvPr id="4" name="Slide Number Placeholder 3"/>
          <p:cNvSpPr>
            <a:spLocks noGrp="1"/>
          </p:cNvSpPr>
          <p:nvPr>
            <p:ph type="sldNum" sz="quarter" idx="12"/>
          </p:nvPr>
        </p:nvSpPr>
        <p:spPr/>
        <p:txBody>
          <a:bodyPr/>
          <a:lstStyle/>
          <a:p>
            <a:pPr>
              <a:defRPr/>
            </a:pPr>
            <a:fld id="{8AE089B9-ECE1-49EE-8A69-07EE847D37C9}"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2" descr="C:\Sandige\3\tiff\001.tif"/>
          <p:cNvPicPr>
            <a:picLocks noChangeAspect="1" noChangeArrowheads="1"/>
          </p:cNvPicPr>
          <p:nvPr/>
        </p:nvPicPr>
        <p:blipFill rotWithShape="1">
          <a:blip r:embed="rId2"/>
          <a:srcRect l="58775" t="67761" r="4318" b="8060"/>
          <a:stretch/>
        </p:blipFill>
        <p:spPr bwMode="auto">
          <a:xfrm>
            <a:off x="1600200" y="1768475"/>
            <a:ext cx="7543800" cy="4708525"/>
          </a:xfrm>
          <a:prstGeom prst="rect">
            <a:avLst/>
          </a:prstGeom>
          <a:noFill/>
          <a:ln w="9525">
            <a:noFill/>
            <a:miter lim="800000"/>
            <a:headEnd/>
            <a:tailEnd/>
          </a:ln>
        </p:spPr>
      </p:pic>
      <p:pic>
        <p:nvPicPr>
          <p:cNvPr id="8196" name="Picture 12" descr="C:\Sandige\3\tiff\001.tif"/>
          <p:cNvPicPr>
            <a:picLocks noChangeAspect="1" noChangeArrowheads="1"/>
          </p:cNvPicPr>
          <p:nvPr/>
        </p:nvPicPr>
        <p:blipFill>
          <a:blip r:embed="rId2"/>
          <a:srcRect t="68913" r="60620" b="13817"/>
          <a:stretch>
            <a:fillRect/>
          </a:stretch>
        </p:blipFill>
        <p:spPr bwMode="auto">
          <a:xfrm>
            <a:off x="190500" y="1390650"/>
            <a:ext cx="3581400" cy="17907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A026E9B-F6B5-44A0-A3D2-5C9FD3A54CFE}" type="slidenum">
              <a:rPr lang="en-US" smtClean="0"/>
              <a:pPr>
                <a:defRPr/>
              </a:pPr>
              <a:t>10</a:t>
            </a:fld>
            <a:endParaRPr lang="en-US"/>
          </a:p>
        </p:txBody>
      </p:sp>
      <p:sp>
        <p:nvSpPr>
          <p:cNvPr id="6" name="TextBox 5"/>
          <p:cNvSpPr txBox="1"/>
          <p:nvPr/>
        </p:nvSpPr>
        <p:spPr>
          <a:xfrm>
            <a:off x="0" y="0"/>
            <a:ext cx="9111996" cy="1200329"/>
          </a:xfrm>
          <a:prstGeom prst="rect">
            <a:avLst/>
          </a:prstGeom>
          <a:solidFill>
            <a:srgbClr val="FFFF00"/>
          </a:solidFill>
        </p:spPr>
        <p:txBody>
          <a:bodyPr wrap="square" rtlCol="0">
            <a:spAutoFit/>
          </a:bodyPr>
          <a:lstStyle/>
          <a:p>
            <a:pPr algn="ctr"/>
            <a:r>
              <a:rPr lang="en-US" sz="3600" b="1" dirty="0" smtClean="0">
                <a:solidFill>
                  <a:srgbClr val="FF0000"/>
                </a:solidFill>
                <a:effectLst>
                  <a:outerShdw blurRad="38100" dist="38100" dir="2700000" algn="tl">
                    <a:srgbClr val="000000">
                      <a:alpha val="43137"/>
                    </a:srgbClr>
                  </a:outerShdw>
                </a:effectLst>
              </a:rPr>
              <a:t>NOT gate using Pass Logic and using Regenerative Logic</a:t>
            </a:r>
            <a:endParaRPr lang="en-US" sz="3600" b="1" dirty="0">
              <a:solidFill>
                <a:srgbClr val="FF0000"/>
              </a:solidFill>
              <a:effectLst>
                <a:outerShdw blurRad="38100" dist="38100" dir="2700000" algn="tl">
                  <a:srgbClr val="000000">
                    <a:alpha val="43137"/>
                  </a:srgbClr>
                </a:outerShdw>
              </a:effectLst>
            </a:endParaRPr>
          </a:p>
        </p:txBody>
      </p:sp>
      <p:cxnSp>
        <p:nvCxnSpPr>
          <p:cNvPr id="3" name="Straight Arrow Connector 2"/>
          <p:cNvCxnSpPr/>
          <p:nvPr/>
        </p:nvCxnSpPr>
        <p:spPr>
          <a:xfrm flipH="1">
            <a:off x="1752600" y="304800"/>
            <a:ext cx="381000" cy="990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790950" y="457200"/>
            <a:ext cx="990600" cy="3048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143500" y="1116033"/>
            <a:ext cx="1047750" cy="865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 Box 16"/>
          <p:cNvSpPr txBox="1">
            <a:spLocks noChangeArrowheads="1"/>
          </p:cNvSpPr>
          <p:nvPr/>
        </p:nvSpPr>
        <p:spPr bwMode="auto">
          <a:xfrm>
            <a:off x="381000" y="5667813"/>
            <a:ext cx="2900362" cy="822325"/>
          </a:xfrm>
          <a:prstGeom prst="rect">
            <a:avLst/>
          </a:prstGeom>
          <a:solidFill>
            <a:schemeClr val="accent1">
              <a:lumMod val="20000"/>
              <a:lumOff val="80000"/>
            </a:schemeClr>
          </a:solidFill>
          <a:ln w="9525">
            <a:noFill/>
            <a:miter lim="800000"/>
            <a:headEnd/>
            <a:tailEnd/>
          </a:ln>
        </p:spPr>
        <p:txBody>
          <a:bodyPr wrap="none">
            <a:spAutoFit/>
          </a:bodyPr>
          <a:lstStyle/>
          <a:p>
            <a:r>
              <a:rPr lang="en-US" dirty="0" err="1"/>
              <a:t>n.o</a:t>
            </a:r>
            <a:r>
              <a:rPr lang="en-US" dirty="0"/>
              <a:t>. = normally open</a:t>
            </a:r>
          </a:p>
          <a:p>
            <a:r>
              <a:rPr lang="en-US" dirty="0" err="1"/>
              <a:t>n.c.</a:t>
            </a:r>
            <a:r>
              <a:rPr lang="en-US" dirty="0"/>
              <a:t> = normally closed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2" descr="C:\Sandige\3\tiff\006.tif"/>
          <p:cNvPicPr>
            <a:picLocks noChangeAspect="1" noChangeArrowheads="1"/>
          </p:cNvPicPr>
          <p:nvPr/>
        </p:nvPicPr>
        <p:blipFill>
          <a:blip r:embed="rId2"/>
          <a:srcRect l="61101" b="62398"/>
          <a:stretch>
            <a:fillRect/>
          </a:stretch>
        </p:blipFill>
        <p:spPr bwMode="auto">
          <a:xfrm>
            <a:off x="3642233" y="1760538"/>
            <a:ext cx="5489575" cy="5097462"/>
          </a:xfrm>
          <a:prstGeom prst="rect">
            <a:avLst/>
          </a:prstGeom>
          <a:noFill/>
          <a:ln w="9525">
            <a:noFill/>
            <a:miter lim="800000"/>
            <a:headEnd/>
            <a:tailEnd/>
          </a:ln>
        </p:spPr>
      </p:pic>
      <p:pic>
        <p:nvPicPr>
          <p:cNvPr id="10244" name="Picture 4" descr="C:\Sandige\3\tiff\006.tif"/>
          <p:cNvPicPr>
            <a:picLocks noChangeAspect="1" noChangeArrowheads="1"/>
          </p:cNvPicPr>
          <p:nvPr/>
        </p:nvPicPr>
        <p:blipFill>
          <a:blip r:embed="rId2"/>
          <a:srcRect t="11081" r="58722" b="75125"/>
          <a:stretch>
            <a:fillRect/>
          </a:stretch>
        </p:blipFill>
        <p:spPr bwMode="auto">
          <a:xfrm>
            <a:off x="57912" y="861219"/>
            <a:ext cx="3810000" cy="1341438"/>
          </a:xfrm>
          <a:prstGeom prst="rect">
            <a:avLst/>
          </a:prstGeom>
          <a:noFill/>
          <a:ln w="9525">
            <a:noFill/>
            <a:miter lim="800000"/>
            <a:headEnd/>
            <a:tailEnd/>
          </a:ln>
        </p:spPr>
      </p:pic>
      <p:sp>
        <p:nvSpPr>
          <p:cNvPr id="5" name="Slide Number Placeholder 4"/>
          <p:cNvSpPr>
            <a:spLocks noGrp="1"/>
          </p:cNvSpPr>
          <p:nvPr>
            <p:ph type="sldNum" sz="quarter" idx="12"/>
          </p:nvPr>
        </p:nvSpPr>
        <p:spPr>
          <a:xfrm>
            <a:off x="7207758" y="6629400"/>
            <a:ext cx="1905000" cy="457200"/>
          </a:xfrm>
        </p:spPr>
        <p:txBody>
          <a:bodyPr/>
          <a:lstStyle/>
          <a:p>
            <a:pPr>
              <a:defRPr/>
            </a:pPr>
            <a:fld id="{DA026E9B-F6B5-44A0-A3D2-5C9FD3A54CFE}" type="slidenum">
              <a:rPr lang="en-US" smtClean="0"/>
              <a:pPr>
                <a:defRPr/>
              </a:pPr>
              <a:t>11</a:t>
            </a:fld>
            <a:endParaRPr lang="en-US"/>
          </a:p>
        </p:txBody>
      </p:sp>
      <p:sp>
        <p:nvSpPr>
          <p:cNvPr id="6" name="TextBox 5"/>
          <p:cNvSpPr txBox="1"/>
          <p:nvPr/>
        </p:nvSpPr>
        <p:spPr>
          <a:xfrm>
            <a:off x="19812" y="-38370"/>
            <a:ext cx="9111996" cy="523220"/>
          </a:xfrm>
          <a:prstGeom prst="rect">
            <a:avLst/>
          </a:prstGeom>
          <a:solidFill>
            <a:srgbClr val="FFFF00"/>
          </a:solidFill>
        </p:spPr>
        <p:txBody>
          <a:bodyPr wrap="square" rtlCol="0">
            <a:spAutoFit/>
          </a:bodyPr>
          <a:lstStyle/>
          <a:p>
            <a:pPr algn="ctr"/>
            <a:r>
              <a:rPr lang="en-US" sz="2800" b="1" dirty="0" smtClean="0">
                <a:solidFill>
                  <a:srgbClr val="FF0000"/>
                </a:solidFill>
                <a:effectLst>
                  <a:outerShdw blurRad="38100" dist="38100" dir="2700000" algn="tl">
                    <a:srgbClr val="000000">
                      <a:alpha val="43137"/>
                    </a:srgbClr>
                  </a:outerShdw>
                </a:effectLst>
              </a:rPr>
              <a:t>NOR gate using Pass Logic and using Regenerative Logic</a:t>
            </a:r>
            <a:endParaRPr lang="en-US" sz="2800" b="1" dirty="0">
              <a:solidFill>
                <a:srgbClr val="FF0000"/>
              </a:solidFill>
              <a:effectLst>
                <a:outerShdw blurRad="38100" dist="38100" dir="2700000" algn="tl">
                  <a:srgbClr val="000000">
                    <a:alpha val="43137"/>
                  </a:srgbClr>
                </a:outerShdw>
              </a:effectLst>
            </a:endParaRPr>
          </a:p>
        </p:txBody>
      </p:sp>
      <p:cxnSp>
        <p:nvCxnSpPr>
          <p:cNvPr id="3" name="Straight Arrow Connector 2"/>
          <p:cNvCxnSpPr/>
          <p:nvPr/>
        </p:nvCxnSpPr>
        <p:spPr>
          <a:xfrm flipH="1">
            <a:off x="1219200" y="381000"/>
            <a:ext cx="152400" cy="4802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429000" y="432925"/>
            <a:ext cx="1295400" cy="29960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629400" y="381000"/>
            <a:ext cx="578358" cy="11509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 Box 16"/>
          <p:cNvSpPr txBox="1">
            <a:spLocks noChangeArrowheads="1"/>
          </p:cNvSpPr>
          <p:nvPr/>
        </p:nvSpPr>
        <p:spPr bwMode="auto">
          <a:xfrm>
            <a:off x="381000" y="5410200"/>
            <a:ext cx="2900362" cy="822325"/>
          </a:xfrm>
          <a:prstGeom prst="rect">
            <a:avLst/>
          </a:prstGeom>
          <a:solidFill>
            <a:schemeClr val="accent1">
              <a:lumMod val="20000"/>
              <a:lumOff val="80000"/>
            </a:schemeClr>
          </a:solidFill>
          <a:ln w="9525">
            <a:noFill/>
            <a:miter lim="800000"/>
            <a:headEnd/>
            <a:tailEnd/>
          </a:ln>
        </p:spPr>
        <p:txBody>
          <a:bodyPr wrap="none">
            <a:spAutoFit/>
          </a:bodyPr>
          <a:lstStyle/>
          <a:p>
            <a:r>
              <a:rPr lang="en-US" dirty="0" err="1"/>
              <a:t>n.o</a:t>
            </a:r>
            <a:r>
              <a:rPr lang="en-US" dirty="0"/>
              <a:t>. = normally open</a:t>
            </a:r>
          </a:p>
          <a:p>
            <a:r>
              <a:rPr lang="en-US" dirty="0" err="1"/>
              <a:t>n.c.</a:t>
            </a:r>
            <a:r>
              <a:rPr lang="en-US" dirty="0"/>
              <a:t> = normally closed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C:\Sandige\3\tiff\006.tif"/>
          <p:cNvPicPr>
            <a:picLocks noChangeAspect="1" noChangeArrowheads="1"/>
          </p:cNvPicPr>
          <p:nvPr/>
        </p:nvPicPr>
        <p:blipFill>
          <a:blip r:embed="rId2"/>
          <a:srcRect t="37723" r="58160" b="40323"/>
          <a:stretch>
            <a:fillRect/>
          </a:stretch>
        </p:blipFill>
        <p:spPr bwMode="auto">
          <a:xfrm>
            <a:off x="152400" y="152400"/>
            <a:ext cx="3962400" cy="2189163"/>
          </a:xfrm>
          <a:prstGeom prst="rect">
            <a:avLst/>
          </a:prstGeom>
          <a:noFill/>
          <a:ln w="9525">
            <a:noFill/>
            <a:miter lim="800000"/>
            <a:headEnd/>
            <a:tailEnd/>
          </a:ln>
        </p:spPr>
      </p:pic>
      <p:pic>
        <p:nvPicPr>
          <p:cNvPr id="11268" name="Picture 4" descr="C:\Sandige\3\tiff\006.tif"/>
          <p:cNvPicPr>
            <a:picLocks noChangeAspect="1" noChangeArrowheads="1"/>
          </p:cNvPicPr>
          <p:nvPr/>
        </p:nvPicPr>
        <p:blipFill>
          <a:blip r:embed="rId2"/>
          <a:srcRect l="61101" t="36568" b="31078"/>
          <a:stretch>
            <a:fillRect/>
          </a:stretch>
        </p:blipFill>
        <p:spPr bwMode="auto">
          <a:xfrm>
            <a:off x="2971800" y="1878013"/>
            <a:ext cx="5946775" cy="4751387"/>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A026E9B-F6B5-44A0-A3D2-5C9FD3A54CFE}" type="slidenum">
              <a:rPr lang="en-US" smtClean="0"/>
              <a:pPr>
                <a:defRPr/>
              </a:pPr>
              <a:t>12</a:t>
            </a:fld>
            <a:endParaRPr lang="en-US"/>
          </a:p>
        </p:txBody>
      </p:sp>
      <p:sp>
        <p:nvSpPr>
          <p:cNvPr id="6" name="TextBox 5"/>
          <p:cNvSpPr txBox="1"/>
          <p:nvPr/>
        </p:nvSpPr>
        <p:spPr>
          <a:xfrm>
            <a:off x="19812" y="-38370"/>
            <a:ext cx="9111996" cy="523220"/>
          </a:xfrm>
          <a:prstGeom prst="rect">
            <a:avLst/>
          </a:prstGeom>
          <a:solidFill>
            <a:srgbClr val="FFFF00"/>
          </a:solidFill>
        </p:spPr>
        <p:txBody>
          <a:bodyPr wrap="square" rtlCol="0">
            <a:spAutoFit/>
          </a:bodyPr>
          <a:lstStyle/>
          <a:p>
            <a:pPr algn="ctr"/>
            <a:r>
              <a:rPr lang="en-US" sz="2800" b="1" dirty="0" smtClean="0">
                <a:solidFill>
                  <a:srgbClr val="FF0000"/>
                </a:solidFill>
                <a:effectLst>
                  <a:outerShdw blurRad="38100" dist="38100" dir="2700000" algn="tl">
                    <a:srgbClr val="000000">
                      <a:alpha val="43137"/>
                    </a:srgbClr>
                  </a:outerShdw>
                </a:effectLst>
              </a:rPr>
              <a:t>NAND gate using Pass Logic and using Regenerative Logic</a:t>
            </a:r>
            <a:endParaRPr lang="en-US" sz="2800" b="1" dirty="0">
              <a:solidFill>
                <a:srgbClr val="FF0000"/>
              </a:solidFill>
              <a:effectLst>
                <a:outerShdw blurRad="38100" dist="38100" dir="2700000" algn="tl">
                  <a:srgbClr val="000000">
                    <a:alpha val="43137"/>
                  </a:srgbClr>
                </a:outerShdw>
              </a:effectLst>
            </a:endParaRPr>
          </a:p>
        </p:txBody>
      </p:sp>
      <p:sp>
        <p:nvSpPr>
          <p:cNvPr id="7" name="Text Box 16"/>
          <p:cNvSpPr txBox="1">
            <a:spLocks noChangeArrowheads="1"/>
          </p:cNvSpPr>
          <p:nvPr/>
        </p:nvSpPr>
        <p:spPr bwMode="auto">
          <a:xfrm>
            <a:off x="381000" y="5402482"/>
            <a:ext cx="2900362" cy="822325"/>
          </a:xfrm>
          <a:prstGeom prst="rect">
            <a:avLst/>
          </a:prstGeom>
          <a:solidFill>
            <a:schemeClr val="accent1">
              <a:lumMod val="20000"/>
              <a:lumOff val="80000"/>
            </a:schemeClr>
          </a:solidFill>
          <a:ln w="9525">
            <a:noFill/>
            <a:miter lim="800000"/>
            <a:headEnd/>
            <a:tailEnd/>
          </a:ln>
        </p:spPr>
        <p:txBody>
          <a:bodyPr wrap="none">
            <a:spAutoFit/>
          </a:bodyPr>
          <a:lstStyle/>
          <a:p>
            <a:r>
              <a:rPr lang="en-US" dirty="0" err="1"/>
              <a:t>n.o</a:t>
            </a:r>
            <a:r>
              <a:rPr lang="en-US" dirty="0"/>
              <a:t>. = normally open</a:t>
            </a:r>
          </a:p>
          <a:p>
            <a:r>
              <a:rPr lang="en-US" dirty="0" err="1"/>
              <a:t>n.c.</a:t>
            </a:r>
            <a:r>
              <a:rPr lang="en-US" dirty="0"/>
              <a:t> = normally closed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2" descr="C:\Sandige\3\tiff\006.tif"/>
          <p:cNvPicPr>
            <a:picLocks noChangeAspect="1" noChangeArrowheads="1"/>
          </p:cNvPicPr>
          <p:nvPr/>
        </p:nvPicPr>
        <p:blipFill>
          <a:blip r:embed="rId2"/>
          <a:srcRect l="61055" t="68802" b="8089"/>
          <a:stretch>
            <a:fillRect/>
          </a:stretch>
        </p:blipFill>
        <p:spPr bwMode="auto">
          <a:xfrm>
            <a:off x="762000" y="1600200"/>
            <a:ext cx="8235950" cy="4695825"/>
          </a:xfrm>
          <a:prstGeom prst="rect">
            <a:avLst/>
          </a:prstGeom>
          <a:noFill/>
          <a:ln w="9525">
            <a:noFill/>
            <a:miter lim="800000"/>
            <a:headEnd/>
            <a:tailEnd/>
          </a:ln>
        </p:spPr>
      </p:pic>
      <p:pic>
        <p:nvPicPr>
          <p:cNvPr id="12292" name="Picture 4" descr="C:\Sandige\3\tiff\006.tif"/>
          <p:cNvPicPr>
            <a:picLocks noChangeAspect="1" noChangeArrowheads="1"/>
          </p:cNvPicPr>
          <p:nvPr/>
        </p:nvPicPr>
        <p:blipFill>
          <a:blip r:embed="rId2"/>
          <a:srcRect t="68921" r="57355" b="13747"/>
          <a:stretch>
            <a:fillRect/>
          </a:stretch>
        </p:blipFill>
        <p:spPr bwMode="auto">
          <a:xfrm>
            <a:off x="228600" y="228600"/>
            <a:ext cx="4038600" cy="1728788"/>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A026E9B-F6B5-44A0-A3D2-5C9FD3A54CFE}" type="slidenum">
              <a:rPr lang="en-US" smtClean="0"/>
              <a:pPr>
                <a:defRPr/>
              </a:pPr>
              <a:t>13</a:t>
            </a:fld>
            <a:endParaRPr lang="en-US"/>
          </a:p>
        </p:txBody>
      </p:sp>
      <p:sp>
        <p:nvSpPr>
          <p:cNvPr id="6" name="TextBox 5"/>
          <p:cNvSpPr txBox="1"/>
          <p:nvPr/>
        </p:nvSpPr>
        <p:spPr>
          <a:xfrm>
            <a:off x="19812" y="-38370"/>
            <a:ext cx="9111996" cy="523220"/>
          </a:xfrm>
          <a:prstGeom prst="rect">
            <a:avLst/>
          </a:prstGeom>
          <a:solidFill>
            <a:srgbClr val="FFFF00"/>
          </a:solidFill>
        </p:spPr>
        <p:txBody>
          <a:bodyPr wrap="square" rtlCol="0">
            <a:spAutoFit/>
          </a:bodyPr>
          <a:lstStyle/>
          <a:p>
            <a:pPr algn="ctr"/>
            <a:r>
              <a:rPr lang="en-US" sz="2800" b="1" dirty="0" smtClean="0">
                <a:solidFill>
                  <a:srgbClr val="FF0000"/>
                </a:solidFill>
                <a:effectLst>
                  <a:outerShdw blurRad="38100" dist="38100" dir="2700000" algn="tl">
                    <a:srgbClr val="000000">
                      <a:alpha val="43137"/>
                    </a:srgbClr>
                  </a:outerShdw>
                </a:effectLst>
              </a:rPr>
              <a:t>Buffer gate using Pass Logic and using Regenerative Logic</a:t>
            </a:r>
            <a:endParaRPr lang="en-US" sz="2800" b="1" dirty="0">
              <a:solidFill>
                <a:srgbClr val="FF0000"/>
              </a:solidFill>
              <a:effectLst>
                <a:outerShdw blurRad="38100" dist="38100" dir="2700000" algn="tl">
                  <a:srgbClr val="000000">
                    <a:alpha val="43137"/>
                  </a:srgbClr>
                </a:outerShdw>
              </a:effectLst>
            </a:endParaRPr>
          </a:p>
        </p:txBody>
      </p:sp>
      <p:sp>
        <p:nvSpPr>
          <p:cNvPr id="7" name="Text Box 16"/>
          <p:cNvSpPr txBox="1">
            <a:spLocks noChangeArrowheads="1"/>
          </p:cNvSpPr>
          <p:nvPr/>
        </p:nvSpPr>
        <p:spPr bwMode="auto">
          <a:xfrm>
            <a:off x="457200" y="5473700"/>
            <a:ext cx="2900362" cy="822325"/>
          </a:xfrm>
          <a:prstGeom prst="rect">
            <a:avLst/>
          </a:prstGeom>
          <a:solidFill>
            <a:schemeClr val="accent1">
              <a:lumMod val="20000"/>
              <a:lumOff val="80000"/>
            </a:schemeClr>
          </a:solidFill>
          <a:ln w="9525">
            <a:noFill/>
            <a:miter lim="800000"/>
            <a:headEnd/>
            <a:tailEnd/>
          </a:ln>
        </p:spPr>
        <p:txBody>
          <a:bodyPr wrap="none">
            <a:spAutoFit/>
          </a:bodyPr>
          <a:lstStyle/>
          <a:p>
            <a:r>
              <a:rPr lang="en-US" dirty="0" err="1"/>
              <a:t>n.o</a:t>
            </a:r>
            <a:r>
              <a:rPr lang="en-US" dirty="0"/>
              <a:t>. = normally open</a:t>
            </a:r>
          </a:p>
          <a:p>
            <a:r>
              <a:rPr lang="en-US" dirty="0" err="1"/>
              <a:t>n.c.</a:t>
            </a:r>
            <a:r>
              <a:rPr lang="en-US" dirty="0"/>
              <a:t> = normally closed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2" descr="C:\Sandige\3\tiff\007.tif"/>
          <p:cNvPicPr>
            <a:picLocks noChangeAspect="1" noChangeArrowheads="1"/>
          </p:cNvPicPr>
          <p:nvPr/>
        </p:nvPicPr>
        <p:blipFill>
          <a:blip r:embed="rId2"/>
          <a:srcRect t="12946" r="59262" b="65677"/>
          <a:stretch>
            <a:fillRect/>
          </a:stretch>
        </p:blipFill>
        <p:spPr bwMode="auto">
          <a:xfrm>
            <a:off x="0" y="232900"/>
            <a:ext cx="5715000" cy="2165350"/>
          </a:xfrm>
          <a:prstGeom prst="rect">
            <a:avLst/>
          </a:prstGeom>
          <a:noFill/>
          <a:ln w="9525">
            <a:noFill/>
            <a:miter lim="800000"/>
            <a:headEnd/>
            <a:tailEnd/>
          </a:ln>
        </p:spPr>
      </p:pic>
      <p:pic>
        <p:nvPicPr>
          <p:cNvPr id="14340" name="Picture 3" descr="C:\Sandige\3\tiff\007.tif"/>
          <p:cNvPicPr>
            <a:picLocks noChangeAspect="1" noChangeArrowheads="1"/>
          </p:cNvPicPr>
          <p:nvPr/>
        </p:nvPicPr>
        <p:blipFill>
          <a:blip r:embed="rId2"/>
          <a:srcRect l="59262" b="51425"/>
          <a:stretch>
            <a:fillRect/>
          </a:stretch>
        </p:blipFill>
        <p:spPr bwMode="auto">
          <a:xfrm>
            <a:off x="3429508" y="1963738"/>
            <a:ext cx="5683250" cy="4894262"/>
          </a:xfrm>
          <a:prstGeom prst="rect">
            <a:avLst/>
          </a:prstGeom>
          <a:noFill/>
          <a:ln w="9525">
            <a:noFill/>
            <a:miter lim="800000"/>
            <a:headEnd/>
            <a:tailEnd/>
          </a:ln>
        </p:spPr>
      </p:pic>
      <p:sp>
        <p:nvSpPr>
          <p:cNvPr id="5" name="Slide Number Placeholder 4"/>
          <p:cNvSpPr>
            <a:spLocks noGrp="1"/>
          </p:cNvSpPr>
          <p:nvPr>
            <p:ph type="sldNum" sz="quarter" idx="12"/>
          </p:nvPr>
        </p:nvSpPr>
        <p:spPr>
          <a:xfrm>
            <a:off x="7207758" y="6477000"/>
            <a:ext cx="1905000" cy="457200"/>
          </a:xfrm>
        </p:spPr>
        <p:txBody>
          <a:bodyPr/>
          <a:lstStyle/>
          <a:p>
            <a:pPr>
              <a:defRPr/>
            </a:pPr>
            <a:fld id="{DA026E9B-F6B5-44A0-A3D2-5C9FD3A54CFE}" type="slidenum">
              <a:rPr lang="en-US" smtClean="0"/>
              <a:pPr>
                <a:defRPr/>
              </a:pPr>
              <a:t>14</a:t>
            </a:fld>
            <a:endParaRPr lang="en-US"/>
          </a:p>
        </p:txBody>
      </p:sp>
      <p:sp>
        <p:nvSpPr>
          <p:cNvPr id="6" name="TextBox 5"/>
          <p:cNvSpPr txBox="1"/>
          <p:nvPr/>
        </p:nvSpPr>
        <p:spPr>
          <a:xfrm>
            <a:off x="19812" y="-38370"/>
            <a:ext cx="9111996" cy="523220"/>
          </a:xfrm>
          <a:prstGeom prst="rect">
            <a:avLst/>
          </a:prstGeom>
          <a:solidFill>
            <a:srgbClr val="FFFF00"/>
          </a:solidFill>
        </p:spPr>
        <p:txBody>
          <a:bodyPr wrap="square" rtlCol="0">
            <a:spAutoFit/>
          </a:bodyPr>
          <a:lstStyle/>
          <a:p>
            <a:pPr algn="ctr"/>
            <a:r>
              <a:rPr lang="en-US" sz="2800" b="1" dirty="0" smtClean="0">
                <a:solidFill>
                  <a:srgbClr val="FF0000"/>
                </a:solidFill>
                <a:effectLst>
                  <a:outerShdw blurRad="38100" dist="38100" dir="2700000" algn="tl">
                    <a:srgbClr val="000000">
                      <a:alpha val="43137"/>
                    </a:srgbClr>
                  </a:outerShdw>
                </a:effectLst>
              </a:rPr>
              <a:t>XOR gate using Pass Logic and using Regenerative Logic</a:t>
            </a:r>
            <a:endParaRPr lang="en-US" sz="2800" b="1" dirty="0">
              <a:solidFill>
                <a:srgbClr val="FF0000"/>
              </a:solidFill>
              <a:effectLst>
                <a:outerShdw blurRad="38100" dist="38100" dir="2700000" algn="tl">
                  <a:srgbClr val="000000">
                    <a:alpha val="43137"/>
                  </a:srgbClr>
                </a:outerShdw>
              </a:effectLst>
            </a:endParaRPr>
          </a:p>
        </p:txBody>
      </p:sp>
      <p:sp>
        <p:nvSpPr>
          <p:cNvPr id="7" name="Text Box 16"/>
          <p:cNvSpPr txBox="1">
            <a:spLocks noChangeArrowheads="1"/>
          </p:cNvSpPr>
          <p:nvPr/>
        </p:nvSpPr>
        <p:spPr bwMode="auto">
          <a:xfrm>
            <a:off x="364046" y="2782476"/>
            <a:ext cx="2900362" cy="822325"/>
          </a:xfrm>
          <a:prstGeom prst="rect">
            <a:avLst/>
          </a:prstGeom>
          <a:solidFill>
            <a:schemeClr val="accent1">
              <a:lumMod val="20000"/>
              <a:lumOff val="80000"/>
            </a:schemeClr>
          </a:solidFill>
          <a:ln w="9525">
            <a:noFill/>
            <a:miter lim="800000"/>
            <a:headEnd/>
            <a:tailEnd/>
          </a:ln>
        </p:spPr>
        <p:txBody>
          <a:bodyPr wrap="none">
            <a:spAutoFit/>
          </a:bodyPr>
          <a:lstStyle/>
          <a:p>
            <a:r>
              <a:rPr lang="en-US" dirty="0" err="1"/>
              <a:t>n.o</a:t>
            </a:r>
            <a:r>
              <a:rPr lang="en-US" dirty="0"/>
              <a:t>. = normally open</a:t>
            </a:r>
          </a:p>
          <a:p>
            <a:r>
              <a:rPr lang="en-US" dirty="0" err="1"/>
              <a:t>n.c.</a:t>
            </a:r>
            <a:r>
              <a:rPr lang="en-US" dirty="0"/>
              <a:t> = normally closed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2" descr="C:\Sandige\3\tiff\007.tif"/>
          <p:cNvPicPr>
            <a:picLocks noChangeAspect="1" noChangeArrowheads="1"/>
          </p:cNvPicPr>
          <p:nvPr/>
        </p:nvPicPr>
        <p:blipFill>
          <a:blip r:embed="rId2"/>
          <a:srcRect t="52731" r="59863" b="27316"/>
          <a:stretch>
            <a:fillRect/>
          </a:stretch>
        </p:blipFill>
        <p:spPr bwMode="auto">
          <a:xfrm>
            <a:off x="57912" y="1143000"/>
            <a:ext cx="5638800" cy="2024063"/>
          </a:xfrm>
          <a:prstGeom prst="rect">
            <a:avLst/>
          </a:prstGeom>
          <a:noFill/>
          <a:ln w="9525">
            <a:noFill/>
            <a:miter lim="800000"/>
            <a:headEnd/>
            <a:tailEnd/>
          </a:ln>
        </p:spPr>
      </p:pic>
      <p:pic>
        <p:nvPicPr>
          <p:cNvPr id="15364" name="Picture 3" descr="C:\Sandige\3\tiff\007.tif"/>
          <p:cNvPicPr>
            <a:picLocks noChangeAspect="1" noChangeArrowheads="1"/>
          </p:cNvPicPr>
          <p:nvPr/>
        </p:nvPicPr>
        <p:blipFill>
          <a:blip r:embed="rId2"/>
          <a:srcRect l="58234" t="48575" b="9903"/>
          <a:stretch>
            <a:fillRect/>
          </a:stretch>
        </p:blipFill>
        <p:spPr bwMode="auto">
          <a:xfrm>
            <a:off x="3352800" y="2737036"/>
            <a:ext cx="5740908" cy="4120963"/>
          </a:xfrm>
          <a:prstGeom prst="rect">
            <a:avLst/>
          </a:prstGeom>
          <a:noFill/>
          <a:ln w="9525">
            <a:noFill/>
            <a:miter lim="800000"/>
            <a:headEnd/>
            <a:tailEnd/>
          </a:ln>
        </p:spPr>
      </p:pic>
      <p:sp>
        <p:nvSpPr>
          <p:cNvPr id="5" name="Slide Number Placeholder 4"/>
          <p:cNvSpPr>
            <a:spLocks noGrp="1"/>
          </p:cNvSpPr>
          <p:nvPr>
            <p:ph type="sldNum" sz="quarter" idx="12"/>
          </p:nvPr>
        </p:nvSpPr>
        <p:spPr>
          <a:xfrm>
            <a:off x="7188708" y="6400800"/>
            <a:ext cx="1905000" cy="457200"/>
          </a:xfrm>
        </p:spPr>
        <p:txBody>
          <a:bodyPr/>
          <a:lstStyle/>
          <a:p>
            <a:pPr>
              <a:defRPr/>
            </a:pPr>
            <a:fld id="{DA026E9B-F6B5-44A0-A3D2-5C9FD3A54CFE}" type="slidenum">
              <a:rPr lang="en-US" smtClean="0"/>
              <a:pPr>
                <a:defRPr/>
              </a:pPr>
              <a:t>15</a:t>
            </a:fld>
            <a:endParaRPr lang="en-US" dirty="0"/>
          </a:p>
        </p:txBody>
      </p:sp>
      <p:sp>
        <p:nvSpPr>
          <p:cNvPr id="6" name="TextBox 5"/>
          <p:cNvSpPr txBox="1"/>
          <p:nvPr/>
        </p:nvSpPr>
        <p:spPr>
          <a:xfrm>
            <a:off x="19812" y="-38370"/>
            <a:ext cx="9111996" cy="954107"/>
          </a:xfrm>
          <a:prstGeom prst="rect">
            <a:avLst/>
          </a:prstGeom>
          <a:solidFill>
            <a:srgbClr val="FFFF00"/>
          </a:solidFill>
        </p:spPr>
        <p:txBody>
          <a:bodyPr wrap="square" rtlCol="0">
            <a:spAutoFit/>
          </a:bodyPr>
          <a:lstStyle/>
          <a:p>
            <a:pPr algn="ctr"/>
            <a:r>
              <a:rPr lang="en-US" sz="2800" b="1" dirty="0" smtClean="0">
                <a:solidFill>
                  <a:srgbClr val="FF0000"/>
                </a:solidFill>
                <a:effectLst>
                  <a:outerShdw blurRad="38100" dist="38100" dir="2700000" algn="tl">
                    <a:srgbClr val="000000">
                      <a:alpha val="43137"/>
                    </a:srgbClr>
                  </a:outerShdw>
                </a:effectLst>
              </a:rPr>
              <a:t>XNOR gate using Pass Logic and using Regenerative Logic</a:t>
            </a:r>
            <a:endParaRPr lang="en-US" sz="2800" b="1" dirty="0">
              <a:solidFill>
                <a:srgbClr val="FF0000"/>
              </a:solidFill>
              <a:effectLst>
                <a:outerShdw blurRad="38100" dist="38100" dir="2700000" algn="tl">
                  <a:srgbClr val="000000">
                    <a:alpha val="43137"/>
                  </a:srgbClr>
                </a:outerShdw>
              </a:effectLst>
            </a:endParaRPr>
          </a:p>
        </p:txBody>
      </p:sp>
      <p:sp>
        <p:nvSpPr>
          <p:cNvPr id="7" name="Text Box 16"/>
          <p:cNvSpPr txBox="1">
            <a:spLocks noChangeArrowheads="1"/>
          </p:cNvSpPr>
          <p:nvPr/>
        </p:nvSpPr>
        <p:spPr bwMode="auto">
          <a:xfrm>
            <a:off x="452438" y="5544316"/>
            <a:ext cx="2900362" cy="822325"/>
          </a:xfrm>
          <a:prstGeom prst="rect">
            <a:avLst/>
          </a:prstGeom>
          <a:solidFill>
            <a:schemeClr val="accent1">
              <a:lumMod val="20000"/>
              <a:lumOff val="80000"/>
            </a:schemeClr>
          </a:solidFill>
          <a:ln w="9525">
            <a:noFill/>
            <a:miter lim="800000"/>
            <a:headEnd/>
            <a:tailEnd/>
          </a:ln>
        </p:spPr>
        <p:txBody>
          <a:bodyPr wrap="none">
            <a:spAutoFit/>
          </a:bodyPr>
          <a:lstStyle/>
          <a:p>
            <a:r>
              <a:rPr lang="en-US" dirty="0" err="1"/>
              <a:t>n.o</a:t>
            </a:r>
            <a:r>
              <a:rPr lang="en-US" dirty="0"/>
              <a:t>. = normally open</a:t>
            </a:r>
          </a:p>
          <a:p>
            <a:r>
              <a:rPr lang="en-US" dirty="0" err="1"/>
              <a:t>n.c.</a:t>
            </a:r>
            <a:r>
              <a:rPr lang="en-US" dirty="0"/>
              <a:t> = normally closed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8153400" cy="5257800"/>
          </a:xfrm>
          <a:solidFill>
            <a:srgbClr val="FFFF00"/>
          </a:solidFill>
        </p:spPr>
        <p:txBody>
          <a:bodyPr/>
          <a:lstStyle/>
          <a:p>
            <a:r>
              <a:rPr lang="en-US" sz="8800" b="1" dirty="0" smtClean="0">
                <a:solidFill>
                  <a:srgbClr val="FF0000"/>
                </a:solidFill>
                <a:effectLst>
                  <a:outerShdw blurRad="38100" dist="38100" dir="2700000" algn="tl">
                    <a:srgbClr val="000000">
                      <a:alpha val="43137"/>
                    </a:srgbClr>
                  </a:outerShdw>
                </a:effectLst>
              </a:rPr>
              <a:t>All Possible </a:t>
            </a:r>
            <a:br>
              <a:rPr lang="en-US" sz="8800" b="1" dirty="0" smtClean="0">
                <a:solidFill>
                  <a:srgbClr val="FF0000"/>
                </a:solidFill>
                <a:effectLst>
                  <a:outerShdw blurRad="38100" dist="38100" dir="2700000" algn="tl">
                    <a:srgbClr val="000000">
                      <a:alpha val="43137"/>
                    </a:srgbClr>
                  </a:outerShdw>
                </a:effectLst>
              </a:rPr>
            </a:br>
            <a:r>
              <a:rPr lang="en-US" sz="8800" b="1" dirty="0" smtClean="0">
                <a:solidFill>
                  <a:srgbClr val="FF0000"/>
                </a:solidFill>
                <a:effectLst>
                  <a:outerShdw blurRad="38100" dist="38100" dir="2700000" algn="tl">
                    <a:srgbClr val="000000">
                      <a:alpha val="43137"/>
                    </a:srgbClr>
                  </a:outerShdw>
                </a:effectLst>
              </a:rPr>
              <a:t>Two-Variable Functions</a:t>
            </a:r>
            <a:endParaRPr lang="en-US" sz="8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61878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0"/>
            <a:ext cx="8534400" cy="1143000"/>
          </a:xfrm>
        </p:spPr>
        <p:txBody>
          <a:bodyPr/>
          <a:lstStyle/>
          <a:p>
            <a:pPr eaLnBrk="1" hangingPunct="1"/>
            <a:r>
              <a:rPr lang="en-US" smtClean="0"/>
              <a:t>All Possible Two Variable Functions</a:t>
            </a:r>
          </a:p>
        </p:txBody>
      </p:sp>
      <p:sp>
        <p:nvSpPr>
          <p:cNvPr id="301065" name="Text Box 9"/>
          <p:cNvSpPr txBox="1">
            <a:spLocks noChangeArrowheads="1"/>
          </p:cNvSpPr>
          <p:nvPr/>
        </p:nvSpPr>
        <p:spPr bwMode="auto">
          <a:xfrm>
            <a:off x="180975" y="1143000"/>
            <a:ext cx="7737475" cy="1066800"/>
          </a:xfrm>
          <a:prstGeom prst="rect">
            <a:avLst/>
          </a:prstGeom>
          <a:noFill/>
          <a:ln w="9525">
            <a:noFill/>
            <a:miter lim="800000"/>
            <a:headEnd/>
            <a:tailEnd/>
          </a:ln>
        </p:spPr>
        <p:txBody>
          <a:bodyPr wrap="none">
            <a:spAutoFit/>
          </a:bodyPr>
          <a:lstStyle/>
          <a:p>
            <a:r>
              <a:rPr lang="en-US" sz="3200"/>
              <a:t>Question:  How many unique functions of two</a:t>
            </a:r>
          </a:p>
          <a:p>
            <a:r>
              <a:rPr lang="en-US" sz="3200"/>
              <a:t>variables are there?</a:t>
            </a:r>
            <a:endParaRPr lang="en-US" sz="3200" baseline="30000">
              <a:solidFill>
                <a:srgbClr val="FF0000"/>
              </a:solidFill>
            </a:endParaRPr>
          </a:p>
        </p:txBody>
      </p:sp>
      <p:sp>
        <p:nvSpPr>
          <p:cNvPr id="16388" name="Text Box 12"/>
          <p:cNvSpPr txBox="1">
            <a:spLocks noChangeArrowheads="1"/>
          </p:cNvSpPr>
          <p:nvPr/>
        </p:nvSpPr>
        <p:spPr bwMode="auto">
          <a:xfrm>
            <a:off x="517525" y="3114675"/>
            <a:ext cx="3732213" cy="519113"/>
          </a:xfrm>
          <a:prstGeom prst="rect">
            <a:avLst/>
          </a:prstGeom>
          <a:noFill/>
          <a:ln w="9525">
            <a:noFill/>
            <a:miter lim="800000"/>
            <a:headEnd/>
            <a:tailEnd/>
          </a:ln>
        </p:spPr>
        <p:txBody>
          <a:bodyPr wrap="none">
            <a:spAutoFit/>
          </a:bodyPr>
          <a:lstStyle/>
          <a:p>
            <a:r>
              <a:rPr lang="en-US" sz="2800">
                <a:solidFill>
                  <a:srgbClr val="FF0000"/>
                </a:solidFill>
              </a:rPr>
              <a:t>Recall earlier question…</a:t>
            </a:r>
          </a:p>
        </p:txBody>
      </p:sp>
      <p:sp>
        <p:nvSpPr>
          <p:cNvPr id="5" name="Slide Number Placeholder 4"/>
          <p:cNvSpPr>
            <a:spLocks noGrp="1"/>
          </p:cNvSpPr>
          <p:nvPr>
            <p:ph type="sldNum" sz="quarter" idx="12"/>
          </p:nvPr>
        </p:nvSpPr>
        <p:spPr/>
        <p:txBody>
          <a:bodyPr/>
          <a:lstStyle/>
          <a:p>
            <a:pPr>
              <a:defRPr/>
            </a:pPr>
            <a:fld id="{F94DC74B-B701-4DF0-8BC9-5796C4E08456}" type="slidenum">
              <a:rPr lang="en-US" smtClean="0"/>
              <a:pPr>
                <a:defRPr/>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10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65"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09600" y="0"/>
            <a:ext cx="7772400" cy="1143000"/>
          </a:xfrm>
        </p:spPr>
        <p:txBody>
          <a:bodyPr/>
          <a:lstStyle/>
          <a:p>
            <a:pPr eaLnBrk="1" hangingPunct="1"/>
            <a:r>
              <a:rPr lang="en-US" smtClean="0"/>
              <a:t>Truth Tables</a:t>
            </a:r>
          </a:p>
        </p:txBody>
      </p:sp>
      <p:grpSp>
        <p:nvGrpSpPr>
          <p:cNvPr id="17411" name="Group 15"/>
          <p:cNvGrpSpPr>
            <a:grpSpLocks/>
          </p:cNvGrpSpPr>
          <p:nvPr/>
        </p:nvGrpSpPr>
        <p:grpSpPr bwMode="auto">
          <a:xfrm>
            <a:off x="5257800" y="1828800"/>
            <a:ext cx="3581400" cy="4876801"/>
            <a:chOff x="3312" y="1152"/>
            <a:chExt cx="2256" cy="3072"/>
          </a:xfrm>
        </p:grpSpPr>
        <p:sp>
          <p:nvSpPr>
            <p:cNvPr id="17420" name="Text Box 3"/>
            <p:cNvSpPr txBox="1">
              <a:spLocks noChangeArrowheads="1"/>
            </p:cNvSpPr>
            <p:nvPr/>
          </p:nvSpPr>
          <p:spPr bwMode="auto">
            <a:xfrm>
              <a:off x="3552" y="1152"/>
              <a:ext cx="2016" cy="2869"/>
            </a:xfrm>
            <a:prstGeom prst="rect">
              <a:avLst/>
            </a:prstGeom>
            <a:noFill/>
            <a:ln w="9525">
              <a:noFill/>
              <a:miter lim="800000"/>
              <a:headEnd/>
              <a:tailEnd/>
            </a:ln>
          </p:spPr>
          <p:txBody>
            <a:bodyPr>
              <a:spAutoFit/>
            </a:bodyPr>
            <a:lstStyle/>
            <a:p>
              <a:pPr>
                <a:spcBef>
                  <a:spcPct val="50000"/>
                </a:spcBef>
              </a:pPr>
              <a:r>
                <a:rPr lang="en-US" sz="2000" dirty="0">
                  <a:latin typeface="+mj-lt"/>
                </a:rPr>
                <a:t>B</a:t>
              </a:r>
              <a:r>
                <a:rPr lang="en-US" sz="2000" baseline="-25000" dirty="0">
                  <a:latin typeface="+mj-lt"/>
                </a:rPr>
                <a:t>5</a:t>
              </a:r>
              <a:r>
                <a:rPr lang="en-US" sz="2000" dirty="0">
                  <a:latin typeface="+mj-lt"/>
                </a:rPr>
                <a:t> B</a:t>
              </a:r>
              <a:r>
                <a:rPr lang="en-US" sz="2000" baseline="-25000" dirty="0">
                  <a:latin typeface="+mj-lt"/>
                </a:rPr>
                <a:t>4</a:t>
              </a:r>
              <a:r>
                <a:rPr lang="en-US" sz="2000" dirty="0">
                  <a:latin typeface="+mj-lt"/>
                </a:rPr>
                <a:t> B</a:t>
              </a:r>
              <a:r>
                <a:rPr lang="en-US" sz="2000" baseline="-25000" dirty="0">
                  <a:latin typeface="+mj-lt"/>
                </a:rPr>
                <a:t>3</a:t>
              </a:r>
              <a:r>
                <a:rPr lang="en-US" sz="2000" dirty="0">
                  <a:latin typeface="+mj-lt"/>
                </a:rPr>
                <a:t> B</a:t>
              </a:r>
              <a:r>
                <a:rPr lang="en-US" sz="2000" baseline="-25000" dirty="0">
                  <a:latin typeface="+mj-lt"/>
                </a:rPr>
                <a:t>2</a:t>
              </a:r>
              <a:r>
                <a:rPr lang="en-US" sz="2000" dirty="0">
                  <a:latin typeface="+mj-lt"/>
                </a:rPr>
                <a:t> B</a:t>
              </a:r>
              <a:r>
                <a:rPr lang="en-US" sz="2000" baseline="-25000" dirty="0">
                  <a:latin typeface="+mj-lt"/>
                </a:rPr>
                <a:t>1</a:t>
              </a:r>
              <a:r>
                <a:rPr lang="en-US" sz="2000" dirty="0">
                  <a:latin typeface="+mj-lt"/>
                </a:rPr>
                <a:t> B</a:t>
              </a:r>
              <a:r>
                <a:rPr lang="en-US" sz="2000" baseline="-25000" dirty="0">
                  <a:latin typeface="+mj-lt"/>
                </a:rPr>
                <a:t>0</a:t>
              </a:r>
              <a:r>
                <a:rPr lang="en-US" sz="2000" dirty="0">
                  <a:latin typeface="+mj-lt"/>
                </a:rPr>
                <a:t>      </a:t>
              </a:r>
              <a:r>
                <a:rPr lang="en-US" sz="2000" dirty="0" smtClean="0">
                  <a:latin typeface="+mj-lt"/>
                </a:rPr>
                <a:t>  F</a:t>
              </a:r>
              <a:endParaRPr lang="en-US" sz="2000" dirty="0">
                <a:latin typeface="+mj-lt"/>
              </a:endParaRPr>
            </a:p>
            <a:p>
              <a:pPr>
                <a:spcBef>
                  <a:spcPct val="50000"/>
                </a:spcBef>
              </a:pPr>
              <a:r>
                <a:rPr lang="en-US" sz="2000" dirty="0">
                  <a:latin typeface="+mj-lt"/>
                </a:rPr>
                <a:t>  0   0   0   0   0   0      0 </a:t>
              </a:r>
            </a:p>
            <a:p>
              <a:pPr>
                <a:spcBef>
                  <a:spcPct val="50000"/>
                </a:spcBef>
              </a:pPr>
              <a:r>
                <a:rPr lang="en-US" sz="2000" dirty="0">
                  <a:latin typeface="+mj-lt"/>
                </a:rPr>
                <a:t>  0   0   0   0   0   1      1 </a:t>
              </a:r>
            </a:p>
            <a:p>
              <a:pPr>
                <a:spcBef>
                  <a:spcPct val="50000"/>
                </a:spcBef>
              </a:pPr>
              <a:r>
                <a:rPr lang="en-US" sz="2000" dirty="0">
                  <a:latin typeface="+mj-lt"/>
                </a:rPr>
                <a:t>  0   0   0   0   1   0      1 </a:t>
              </a:r>
            </a:p>
            <a:p>
              <a:pPr>
                <a:spcBef>
                  <a:spcPct val="50000"/>
                </a:spcBef>
              </a:pPr>
              <a:r>
                <a:rPr lang="en-US" sz="2000" dirty="0">
                  <a:latin typeface="+mj-lt"/>
                </a:rPr>
                <a:t>  0   0   0   0   1   1      0</a:t>
              </a:r>
            </a:p>
            <a:p>
              <a:pPr>
                <a:spcBef>
                  <a:spcPct val="50000"/>
                </a:spcBef>
              </a:pPr>
              <a:r>
                <a:rPr lang="en-US" sz="2000" dirty="0">
                  <a:latin typeface="+mj-lt"/>
                </a:rPr>
                <a:t>                     .</a:t>
              </a:r>
            </a:p>
            <a:p>
              <a:pPr>
                <a:spcBef>
                  <a:spcPct val="50000"/>
                </a:spcBef>
              </a:pPr>
              <a:r>
                <a:rPr lang="en-US" sz="2000" dirty="0">
                  <a:latin typeface="+mj-lt"/>
                </a:rPr>
                <a:t>                     .</a:t>
              </a:r>
            </a:p>
            <a:p>
              <a:pPr>
                <a:spcBef>
                  <a:spcPct val="50000"/>
                </a:spcBef>
              </a:pPr>
              <a:r>
                <a:rPr lang="en-US" sz="2000" dirty="0">
                  <a:latin typeface="+mj-lt"/>
                </a:rPr>
                <a:t>                     .</a:t>
              </a:r>
            </a:p>
            <a:p>
              <a:pPr>
                <a:spcBef>
                  <a:spcPct val="50000"/>
                </a:spcBef>
              </a:pPr>
              <a:r>
                <a:rPr lang="en-US" sz="2000" dirty="0">
                  <a:latin typeface="+mj-lt"/>
                </a:rPr>
                <a:t>   1   1   1   1   1   1     1</a:t>
              </a:r>
            </a:p>
            <a:p>
              <a:pPr>
                <a:spcBef>
                  <a:spcPct val="50000"/>
                </a:spcBef>
              </a:pPr>
              <a:endParaRPr lang="en-US" sz="2000" dirty="0">
                <a:latin typeface="+mj-lt"/>
              </a:endParaRPr>
            </a:p>
          </p:txBody>
        </p:sp>
        <p:sp>
          <p:nvSpPr>
            <p:cNvPr id="17421" name="Line 4"/>
            <p:cNvSpPr>
              <a:spLocks noChangeShapeType="1"/>
            </p:cNvSpPr>
            <p:nvPr/>
          </p:nvSpPr>
          <p:spPr bwMode="auto">
            <a:xfrm>
              <a:off x="3312" y="1440"/>
              <a:ext cx="1968" cy="0"/>
            </a:xfrm>
            <a:prstGeom prst="line">
              <a:avLst/>
            </a:prstGeom>
            <a:noFill/>
            <a:ln w="9525">
              <a:solidFill>
                <a:schemeClr val="tx1"/>
              </a:solidFill>
              <a:round/>
              <a:headEnd/>
              <a:tailEnd/>
            </a:ln>
          </p:spPr>
          <p:txBody>
            <a:bodyPr/>
            <a:lstStyle/>
            <a:p>
              <a:endParaRPr lang="en-US"/>
            </a:p>
          </p:txBody>
        </p:sp>
        <p:sp>
          <p:nvSpPr>
            <p:cNvPr id="17422" name="Line 5"/>
            <p:cNvSpPr>
              <a:spLocks noChangeShapeType="1"/>
            </p:cNvSpPr>
            <p:nvPr/>
          </p:nvSpPr>
          <p:spPr bwMode="auto">
            <a:xfrm>
              <a:off x="4752" y="1248"/>
              <a:ext cx="0" cy="2976"/>
            </a:xfrm>
            <a:prstGeom prst="line">
              <a:avLst/>
            </a:prstGeom>
            <a:noFill/>
            <a:ln w="9525">
              <a:solidFill>
                <a:schemeClr val="tx1"/>
              </a:solidFill>
              <a:round/>
              <a:headEnd/>
              <a:tailEnd/>
            </a:ln>
          </p:spPr>
          <p:txBody>
            <a:bodyPr/>
            <a:lstStyle/>
            <a:p>
              <a:endParaRPr lang="en-US"/>
            </a:p>
          </p:txBody>
        </p:sp>
      </p:grpSp>
      <p:grpSp>
        <p:nvGrpSpPr>
          <p:cNvPr id="3" name="Group 14"/>
          <p:cNvGrpSpPr>
            <a:grpSpLocks/>
          </p:cNvGrpSpPr>
          <p:nvPr/>
        </p:nvGrpSpPr>
        <p:grpSpPr bwMode="auto">
          <a:xfrm>
            <a:off x="3886200" y="1828800"/>
            <a:ext cx="1752600" cy="4114800"/>
            <a:chOff x="2448" y="1152"/>
            <a:chExt cx="1104" cy="2592"/>
          </a:xfrm>
        </p:grpSpPr>
        <p:sp>
          <p:nvSpPr>
            <p:cNvPr id="17417" name="AutoShape 7"/>
            <p:cNvSpPr>
              <a:spLocks/>
            </p:cNvSpPr>
            <p:nvPr/>
          </p:nvSpPr>
          <p:spPr bwMode="auto">
            <a:xfrm>
              <a:off x="3168" y="1488"/>
              <a:ext cx="240" cy="2256"/>
            </a:xfrm>
            <a:prstGeom prst="leftBrace">
              <a:avLst>
                <a:gd name="adj1" fmla="val 90000"/>
                <a:gd name="adj2" fmla="val 50000"/>
              </a:avLst>
            </a:prstGeom>
            <a:noFill/>
            <a:ln w="9525">
              <a:solidFill>
                <a:schemeClr val="tx1"/>
              </a:solidFill>
              <a:round/>
              <a:headEnd/>
              <a:tailEnd/>
            </a:ln>
          </p:spPr>
          <p:txBody>
            <a:bodyPr wrap="none" anchor="ctr"/>
            <a:lstStyle/>
            <a:p>
              <a:endParaRPr lang="en-US"/>
            </a:p>
          </p:txBody>
        </p:sp>
        <p:sp>
          <p:nvSpPr>
            <p:cNvPr id="17418" name="Text Box 6"/>
            <p:cNvSpPr txBox="1">
              <a:spLocks noChangeArrowheads="1"/>
            </p:cNvSpPr>
            <p:nvPr/>
          </p:nvSpPr>
          <p:spPr bwMode="auto">
            <a:xfrm>
              <a:off x="3168" y="1152"/>
              <a:ext cx="384" cy="2579"/>
            </a:xfrm>
            <a:prstGeom prst="rect">
              <a:avLst/>
            </a:prstGeom>
            <a:noFill/>
            <a:ln w="9525">
              <a:noFill/>
              <a:miter lim="800000"/>
              <a:headEnd/>
              <a:tailEnd/>
            </a:ln>
          </p:spPr>
          <p:txBody>
            <a:bodyPr wrap="square">
              <a:spAutoFit/>
            </a:bodyPr>
            <a:lstStyle/>
            <a:p>
              <a:pPr algn="r">
                <a:spcBef>
                  <a:spcPct val="50000"/>
                </a:spcBef>
              </a:pPr>
              <a:endParaRPr lang="en-US" sz="2000" dirty="0">
                <a:latin typeface="+mj-lt"/>
              </a:endParaRPr>
            </a:p>
            <a:p>
              <a:pPr algn="r">
                <a:spcBef>
                  <a:spcPct val="50000"/>
                </a:spcBef>
              </a:pPr>
              <a:r>
                <a:rPr lang="en-US" sz="2000" dirty="0">
                  <a:solidFill>
                    <a:srgbClr val="FF0000"/>
                  </a:solidFill>
                  <a:latin typeface="+mj-lt"/>
                </a:rPr>
                <a:t>0 </a:t>
              </a:r>
            </a:p>
            <a:p>
              <a:pPr algn="r">
                <a:spcBef>
                  <a:spcPct val="50000"/>
                </a:spcBef>
              </a:pPr>
              <a:r>
                <a:rPr lang="en-US" sz="2000" dirty="0">
                  <a:solidFill>
                    <a:srgbClr val="FF0000"/>
                  </a:solidFill>
                  <a:latin typeface="+mj-lt"/>
                </a:rPr>
                <a:t>1 </a:t>
              </a:r>
            </a:p>
            <a:p>
              <a:pPr algn="r">
                <a:spcBef>
                  <a:spcPct val="50000"/>
                </a:spcBef>
              </a:pPr>
              <a:r>
                <a:rPr lang="en-US" sz="2000" dirty="0">
                  <a:solidFill>
                    <a:srgbClr val="FF0000"/>
                  </a:solidFill>
                  <a:latin typeface="+mj-lt"/>
                </a:rPr>
                <a:t>2 </a:t>
              </a:r>
            </a:p>
            <a:p>
              <a:pPr algn="r">
                <a:spcBef>
                  <a:spcPct val="50000"/>
                </a:spcBef>
              </a:pPr>
              <a:r>
                <a:rPr lang="en-US" sz="2000" dirty="0">
                  <a:solidFill>
                    <a:srgbClr val="FF0000"/>
                  </a:solidFill>
                  <a:latin typeface="+mj-lt"/>
                </a:rPr>
                <a:t>3</a:t>
              </a:r>
            </a:p>
            <a:p>
              <a:pPr algn="r">
                <a:spcBef>
                  <a:spcPct val="50000"/>
                </a:spcBef>
              </a:pPr>
              <a:r>
                <a:rPr lang="en-US" sz="2000" dirty="0">
                  <a:solidFill>
                    <a:srgbClr val="FF0000"/>
                  </a:solidFill>
                  <a:latin typeface="+mj-lt"/>
                </a:rPr>
                <a:t>.</a:t>
              </a:r>
            </a:p>
            <a:p>
              <a:pPr algn="r">
                <a:spcBef>
                  <a:spcPct val="50000"/>
                </a:spcBef>
              </a:pPr>
              <a:r>
                <a:rPr lang="en-US" sz="2000" dirty="0">
                  <a:solidFill>
                    <a:srgbClr val="FF0000"/>
                  </a:solidFill>
                  <a:latin typeface="+mj-lt"/>
                </a:rPr>
                <a:t>.</a:t>
              </a:r>
            </a:p>
            <a:p>
              <a:pPr algn="r">
                <a:spcBef>
                  <a:spcPct val="50000"/>
                </a:spcBef>
              </a:pPr>
              <a:r>
                <a:rPr lang="en-US" sz="2000" dirty="0">
                  <a:solidFill>
                    <a:srgbClr val="FF0000"/>
                  </a:solidFill>
                  <a:latin typeface="+mj-lt"/>
                </a:rPr>
                <a:t>.</a:t>
              </a:r>
            </a:p>
            <a:p>
              <a:pPr algn="r">
                <a:spcBef>
                  <a:spcPct val="50000"/>
                </a:spcBef>
              </a:pPr>
              <a:r>
                <a:rPr lang="en-US" sz="2000" dirty="0" smtClean="0">
                  <a:solidFill>
                    <a:srgbClr val="FF0000"/>
                  </a:solidFill>
                  <a:latin typeface="+mj-lt"/>
                </a:rPr>
                <a:t>63</a:t>
              </a:r>
              <a:endParaRPr lang="en-US" sz="2000" dirty="0">
                <a:solidFill>
                  <a:srgbClr val="FF0000"/>
                </a:solidFill>
                <a:latin typeface="+mj-lt"/>
              </a:endParaRPr>
            </a:p>
          </p:txBody>
        </p:sp>
        <p:sp>
          <p:nvSpPr>
            <p:cNvPr id="17419" name="Text Box 8"/>
            <p:cNvSpPr txBox="1">
              <a:spLocks noChangeArrowheads="1"/>
            </p:cNvSpPr>
            <p:nvPr/>
          </p:nvSpPr>
          <p:spPr bwMode="auto">
            <a:xfrm>
              <a:off x="2448" y="2544"/>
              <a:ext cx="678" cy="291"/>
            </a:xfrm>
            <a:prstGeom prst="rect">
              <a:avLst/>
            </a:prstGeom>
            <a:noFill/>
            <a:ln w="9525">
              <a:noFill/>
              <a:miter lim="800000"/>
              <a:headEnd/>
              <a:tailEnd/>
            </a:ln>
          </p:spPr>
          <p:txBody>
            <a:bodyPr wrap="none">
              <a:spAutoFit/>
            </a:bodyPr>
            <a:lstStyle/>
            <a:p>
              <a:pPr algn="ctr"/>
              <a:r>
                <a:rPr lang="en-US" dirty="0">
                  <a:solidFill>
                    <a:srgbClr val="FF0000"/>
                  </a:solidFill>
                  <a:latin typeface="+mj-lt"/>
                </a:rPr>
                <a:t>2</a:t>
              </a:r>
              <a:r>
                <a:rPr lang="en-US" baseline="30000" dirty="0">
                  <a:solidFill>
                    <a:srgbClr val="FF0000"/>
                  </a:solidFill>
                  <a:latin typeface="+mj-lt"/>
                </a:rPr>
                <a:t>6</a:t>
              </a:r>
              <a:r>
                <a:rPr lang="en-US" dirty="0">
                  <a:solidFill>
                    <a:srgbClr val="FF0000"/>
                  </a:solidFill>
                  <a:latin typeface="+mj-lt"/>
                </a:rPr>
                <a:t> = 64</a:t>
              </a:r>
            </a:p>
          </p:txBody>
        </p:sp>
      </p:grpSp>
      <p:sp>
        <p:nvSpPr>
          <p:cNvPr id="302089" name="Text Box 9"/>
          <p:cNvSpPr txBox="1">
            <a:spLocks noChangeArrowheads="1"/>
          </p:cNvSpPr>
          <p:nvPr/>
        </p:nvSpPr>
        <p:spPr bwMode="auto">
          <a:xfrm>
            <a:off x="180975" y="1143000"/>
            <a:ext cx="8629650" cy="1066800"/>
          </a:xfrm>
          <a:prstGeom prst="rect">
            <a:avLst/>
          </a:prstGeom>
          <a:noFill/>
          <a:ln w="9525">
            <a:noFill/>
            <a:miter lim="800000"/>
            <a:headEnd/>
            <a:tailEnd/>
          </a:ln>
        </p:spPr>
        <p:txBody>
          <a:bodyPr wrap="none">
            <a:spAutoFit/>
          </a:bodyPr>
          <a:lstStyle/>
          <a:p>
            <a:r>
              <a:rPr lang="en-US" sz="3200" dirty="0"/>
              <a:t>Question:  How many rows are there in a truth table</a:t>
            </a:r>
          </a:p>
          <a:p>
            <a:r>
              <a:rPr lang="en-US" sz="3200" dirty="0"/>
              <a:t>for </a:t>
            </a:r>
            <a:r>
              <a:rPr lang="en-US" sz="3200" i="1" dirty="0"/>
              <a:t>n</a:t>
            </a:r>
            <a:r>
              <a:rPr lang="en-US" sz="3200" dirty="0"/>
              <a:t> variables?</a:t>
            </a:r>
            <a:endParaRPr lang="en-US" sz="3200" baseline="30000" dirty="0">
              <a:solidFill>
                <a:srgbClr val="FF0000"/>
              </a:solidFill>
            </a:endParaRPr>
          </a:p>
        </p:txBody>
      </p:sp>
      <p:sp>
        <p:nvSpPr>
          <p:cNvPr id="302090" name="Text Box 10"/>
          <p:cNvSpPr txBox="1">
            <a:spLocks noChangeArrowheads="1"/>
          </p:cNvSpPr>
          <p:nvPr/>
        </p:nvSpPr>
        <p:spPr bwMode="auto">
          <a:xfrm>
            <a:off x="304800" y="2362200"/>
            <a:ext cx="4897438" cy="1552575"/>
          </a:xfrm>
          <a:prstGeom prst="rect">
            <a:avLst/>
          </a:prstGeom>
          <a:noFill/>
          <a:ln w="9525">
            <a:noFill/>
            <a:miter lim="800000"/>
            <a:headEnd/>
            <a:tailEnd/>
          </a:ln>
        </p:spPr>
        <p:txBody>
          <a:bodyPr wrap="none">
            <a:spAutoFit/>
          </a:bodyPr>
          <a:lstStyle/>
          <a:p>
            <a:r>
              <a:rPr lang="en-US" dirty="0">
                <a:solidFill>
                  <a:srgbClr val="FF0000"/>
                </a:solidFill>
              </a:rPr>
              <a:t>As many rows as unique combinations</a:t>
            </a:r>
          </a:p>
          <a:p>
            <a:r>
              <a:rPr lang="en-US" dirty="0">
                <a:solidFill>
                  <a:srgbClr val="FF0000"/>
                </a:solidFill>
              </a:rPr>
              <a:t>of inputs</a:t>
            </a:r>
          </a:p>
          <a:p>
            <a:endParaRPr lang="en-US" dirty="0">
              <a:solidFill>
                <a:srgbClr val="FF0000"/>
              </a:solidFill>
            </a:endParaRPr>
          </a:p>
          <a:p>
            <a:r>
              <a:rPr lang="en-US" dirty="0">
                <a:solidFill>
                  <a:srgbClr val="FF0000"/>
                </a:solidFill>
              </a:rPr>
              <a:t>Enumerate by counting in binary</a:t>
            </a:r>
          </a:p>
        </p:txBody>
      </p:sp>
      <p:sp>
        <p:nvSpPr>
          <p:cNvPr id="302091" name="Text Box 11"/>
          <p:cNvSpPr txBox="1">
            <a:spLocks noChangeArrowheads="1"/>
          </p:cNvSpPr>
          <p:nvPr/>
        </p:nvSpPr>
        <p:spPr bwMode="auto">
          <a:xfrm>
            <a:off x="3200400" y="1676400"/>
            <a:ext cx="520700" cy="944563"/>
          </a:xfrm>
          <a:prstGeom prst="rect">
            <a:avLst/>
          </a:prstGeom>
          <a:noFill/>
          <a:ln w="9525">
            <a:noFill/>
            <a:miter lim="800000"/>
            <a:headEnd/>
            <a:tailEnd/>
          </a:ln>
        </p:spPr>
        <p:txBody>
          <a:bodyPr wrap="none">
            <a:spAutoFit/>
          </a:bodyPr>
          <a:lstStyle/>
          <a:p>
            <a:pPr algn="ctr"/>
            <a:r>
              <a:rPr lang="en-US" sz="3200">
                <a:solidFill>
                  <a:srgbClr val="FF0000"/>
                </a:solidFill>
              </a:rPr>
              <a:t>2</a:t>
            </a:r>
            <a:r>
              <a:rPr lang="en-US" sz="3200" baseline="30000">
                <a:solidFill>
                  <a:srgbClr val="FF0000"/>
                </a:solidFill>
              </a:rPr>
              <a:t>n</a:t>
            </a:r>
          </a:p>
          <a:p>
            <a:pPr algn="ctr"/>
            <a:endParaRPr lang="en-US"/>
          </a:p>
        </p:txBody>
      </p:sp>
      <p:sp>
        <p:nvSpPr>
          <p:cNvPr id="302092" name="Oval 12"/>
          <p:cNvSpPr>
            <a:spLocks noChangeArrowheads="1"/>
          </p:cNvSpPr>
          <p:nvPr/>
        </p:nvSpPr>
        <p:spPr bwMode="auto">
          <a:xfrm>
            <a:off x="7543800" y="1676400"/>
            <a:ext cx="609600" cy="5105400"/>
          </a:xfrm>
          <a:prstGeom prst="ellipse">
            <a:avLst/>
          </a:prstGeom>
          <a:noFill/>
          <a:ln w="38100">
            <a:solidFill>
              <a:srgbClr val="FF0000"/>
            </a:solidFill>
            <a:round/>
            <a:headEnd/>
            <a:tailEnd/>
          </a:ln>
        </p:spPr>
        <p:txBody>
          <a:bodyPr wrap="none" anchor="ctr"/>
          <a:lstStyle/>
          <a:p>
            <a:endParaRPr lang="en-US"/>
          </a:p>
        </p:txBody>
      </p:sp>
      <p:sp>
        <p:nvSpPr>
          <p:cNvPr id="15" name="Slide Number Placeholder 14"/>
          <p:cNvSpPr>
            <a:spLocks noGrp="1"/>
          </p:cNvSpPr>
          <p:nvPr>
            <p:ph type="sldNum" sz="quarter" idx="12"/>
          </p:nvPr>
        </p:nvSpPr>
        <p:spPr/>
        <p:txBody>
          <a:bodyPr/>
          <a:lstStyle/>
          <a:p>
            <a:pPr>
              <a:defRPr/>
            </a:pPr>
            <a:fld id="{F94DC74B-B701-4DF0-8BC9-5796C4E08456}" type="slidenum">
              <a:rPr lang="en-US" smtClean="0"/>
              <a:pPr>
                <a:defRPr/>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20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20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209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020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9" grpId="0" autoUpdateAnimBg="0"/>
      <p:bldP spid="302090" grpId="0" autoUpdateAnimBg="0"/>
      <p:bldP spid="302091" grpId="0" autoUpdateAnimBg="0"/>
      <p:bldP spid="30209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0"/>
            <a:ext cx="7772400" cy="1143000"/>
          </a:xfrm>
        </p:spPr>
        <p:txBody>
          <a:bodyPr/>
          <a:lstStyle/>
          <a:p>
            <a:pPr eaLnBrk="1" hangingPunct="1"/>
            <a:r>
              <a:rPr lang="en-US" smtClean="0"/>
              <a:t>Two Variable Functions</a:t>
            </a:r>
          </a:p>
        </p:txBody>
      </p:sp>
      <p:sp>
        <p:nvSpPr>
          <p:cNvPr id="305163" name="Text Box 11"/>
          <p:cNvSpPr txBox="1">
            <a:spLocks noChangeArrowheads="1"/>
          </p:cNvSpPr>
          <p:nvPr/>
        </p:nvSpPr>
        <p:spPr bwMode="auto">
          <a:xfrm>
            <a:off x="180975" y="1143000"/>
            <a:ext cx="9012238" cy="579438"/>
          </a:xfrm>
          <a:prstGeom prst="rect">
            <a:avLst/>
          </a:prstGeom>
          <a:noFill/>
          <a:ln w="9525">
            <a:noFill/>
            <a:miter lim="800000"/>
            <a:headEnd/>
            <a:tailEnd/>
          </a:ln>
        </p:spPr>
        <p:txBody>
          <a:bodyPr wrap="none">
            <a:spAutoFit/>
          </a:bodyPr>
          <a:lstStyle/>
          <a:p>
            <a:r>
              <a:rPr lang="en-US" sz="3200"/>
              <a:t>Question:  How many unique combinations of 2</a:t>
            </a:r>
            <a:r>
              <a:rPr lang="en-US" sz="3200" baseline="30000"/>
              <a:t>n</a:t>
            </a:r>
            <a:r>
              <a:rPr lang="en-US" sz="3200"/>
              <a:t> bits?</a:t>
            </a:r>
          </a:p>
        </p:txBody>
      </p:sp>
      <p:sp>
        <p:nvSpPr>
          <p:cNvPr id="305164" name="Text Box 12"/>
          <p:cNvSpPr txBox="1">
            <a:spLocks noChangeArrowheads="1"/>
          </p:cNvSpPr>
          <p:nvPr/>
        </p:nvSpPr>
        <p:spPr bwMode="auto">
          <a:xfrm>
            <a:off x="304800" y="3200400"/>
            <a:ext cx="4191000" cy="501650"/>
          </a:xfrm>
          <a:prstGeom prst="rect">
            <a:avLst/>
          </a:prstGeom>
          <a:noFill/>
          <a:ln w="9525">
            <a:noFill/>
            <a:miter lim="800000"/>
            <a:headEnd/>
            <a:tailEnd/>
          </a:ln>
        </p:spPr>
        <p:txBody>
          <a:bodyPr wrap="none" anchor="b"/>
          <a:lstStyle/>
          <a:p>
            <a:endParaRPr lang="en-US">
              <a:solidFill>
                <a:srgbClr val="FF0000"/>
              </a:solidFill>
            </a:endParaRPr>
          </a:p>
          <a:p>
            <a:endParaRPr lang="en-US">
              <a:solidFill>
                <a:srgbClr val="FF0000"/>
              </a:solidFill>
            </a:endParaRPr>
          </a:p>
          <a:p>
            <a:r>
              <a:rPr lang="en-US">
                <a:solidFill>
                  <a:srgbClr val="FF0000"/>
                </a:solidFill>
              </a:rPr>
              <a:t>Enumerate by counting in binary</a:t>
            </a:r>
          </a:p>
        </p:txBody>
      </p:sp>
      <p:grpSp>
        <p:nvGrpSpPr>
          <p:cNvPr id="4" name="Group 20"/>
          <p:cNvGrpSpPr>
            <a:grpSpLocks/>
          </p:cNvGrpSpPr>
          <p:nvPr/>
        </p:nvGrpSpPr>
        <p:grpSpPr bwMode="auto">
          <a:xfrm>
            <a:off x="3257550" y="1828800"/>
            <a:ext cx="685800" cy="1006475"/>
            <a:chOff x="2052" y="1152"/>
            <a:chExt cx="432" cy="634"/>
          </a:xfrm>
        </p:grpSpPr>
        <p:sp>
          <p:nvSpPr>
            <p:cNvPr id="18444" name="Text Box 13"/>
            <p:cNvSpPr txBox="1">
              <a:spLocks noChangeArrowheads="1"/>
            </p:cNvSpPr>
            <p:nvPr/>
          </p:nvSpPr>
          <p:spPr bwMode="auto">
            <a:xfrm>
              <a:off x="2052" y="1421"/>
              <a:ext cx="244" cy="365"/>
            </a:xfrm>
            <a:prstGeom prst="rect">
              <a:avLst/>
            </a:prstGeom>
            <a:noFill/>
            <a:ln w="9525">
              <a:noFill/>
              <a:miter lim="800000"/>
              <a:headEnd/>
              <a:tailEnd/>
            </a:ln>
          </p:spPr>
          <p:txBody>
            <a:bodyPr wrap="none">
              <a:spAutoFit/>
            </a:bodyPr>
            <a:lstStyle/>
            <a:p>
              <a:pPr algn="ctr"/>
              <a:r>
                <a:rPr lang="en-US" sz="3200">
                  <a:solidFill>
                    <a:srgbClr val="FF0000"/>
                  </a:solidFill>
                </a:rPr>
                <a:t>2</a:t>
              </a:r>
              <a:endParaRPr lang="en-US"/>
            </a:p>
          </p:txBody>
        </p:sp>
        <p:sp>
          <p:nvSpPr>
            <p:cNvPr id="18445" name="Rectangle 15"/>
            <p:cNvSpPr>
              <a:spLocks noChangeArrowheads="1"/>
            </p:cNvSpPr>
            <p:nvPr/>
          </p:nvSpPr>
          <p:spPr bwMode="auto">
            <a:xfrm>
              <a:off x="2160" y="1305"/>
              <a:ext cx="228" cy="327"/>
            </a:xfrm>
            <a:prstGeom prst="rect">
              <a:avLst/>
            </a:prstGeom>
            <a:noFill/>
            <a:ln w="9525">
              <a:noFill/>
              <a:miter lim="800000"/>
              <a:headEnd/>
              <a:tailEnd/>
            </a:ln>
          </p:spPr>
          <p:txBody>
            <a:bodyPr wrap="none">
              <a:spAutoFit/>
            </a:bodyPr>
            <a:lstStyle/>
            <a:p>
              <a:pPr algn="ctr"/>
              <a:r>
                <a:rPr lang="en-US" sz="2800">
                  <a:solidFill>
                    <a:srgbClr val="FF0000"/>
                  </a:solidFill>
                </a:rPr>
                <a:t>2</a:t>
              </a:r>
            </a:p>
          </p:txBody>
        </p:sp>
        <p:sp>
          <p:nvSpPr>
            <p:cNvPr id="18446" name="Rectangle 16"/>
            <p:cNvSpPr>
              <a:spLocks noChangeArrowheads="1"/>
            </p:cNvSpPr>
            <p:nvPr/>
          </p:nvSpPr>
          <p:spPr bwMode="auto">
            <a:xfrm>
              <a:off x="2256" y="1152"/>
              <a:ext cx="228" cy="327"/>
            </a:xfrm>
            <a:prstGeom prst="rect">
              <a:avLst/>
            </a:prstGeom>
            <a:noFill/>
            <a:ln w="9525">
              <a:noFill/>
              <a:miter lim="800000"/>
              <a:headEnd/>
              <a:tailEnd/>
            </a:ln>
          </p:spPr>
          <p:txBody>
            <a:bodyPr wrap="none">
              <a:spAutoFit/>
            </a:bodyPr>
            <a:lstStyle/>
            <a:p>
              <a:pPr algn="ctr"/>
              <a:r>
                <a:rPr lang="en-US" sz="2800">
                  <a:solidFill>
                    <a:srgbClr val="FF0000"/>
                  </a:solidFill>
                </a:rPr>
                <a:t>n</a:t>
              </a:r>
            </a:p>
          </p:txBody>
        </p:sp>
      </p:grpSp>
      <p:grpSp>
        <p:nvGrpSpPr>
          <p:cNvPr id="5" name="Group 19"/>
          <p:cNvGrpSpPr>
            <a:grpSpLocks/>
          </p:cNvGrpSpPr>
          <p:nvPr/>
        </p:nvGrpSpPr>
        <p:grpSpPr bwMode="auto">
          <a:xfrm>
            <a:off x="1219200" y="4953000"/>
            <a:ext cx="1219200" cy="1066800"/>
            <a:chOff x="768" y="3120"/>
            <a:chExt cx="768" cy="672"/>
          </a:xfrm>
        </p:grpSpPr>
        <p:sp>
          <p:nvSpPr>
            <p:cNvPr id="18442" name="Rectangle 17"/>
            <p:cNvSpPr>
              <a:spLocks noChangeArrowheads="1"/>
            </p:cNvSpPr>
            <p:nvPr/>
          </p:nvSpPr>
          <p:spPr bwMode="auto">
            <a:xfrm>
              <a:off x="972" y="3264"/>
              <a:ext cx="412" cy="365"/>
            </a:xfrm>
            <a:prstGeom prst="rect">
              <a:avLst/>
            </a:prstGeom>
            <a:noFill/>
            <a:ln w="9525">
              <a:noFill/>
              <a:miter lim="800000"/>
              <a:headEnd/>
              <a:tailEnd/>
            </a:ln>
          </p:spPr>
          <p:txBody>
            <a:bodyPr wrap="none">
              <a:spAutoFit/>
            </a:bodyPr>
            <a:lstStyle/>
            <a:p>
              <a:pPr algn="ctr"/>
              <a:r>
                <a:rPr lang="en-US" sz="3200">
                  <a:solidFill>
                    <a:srgbClr val="FF0000"/>
                  </a:solidFill>
                </a:rPr>
                <a:t>2</a:t>
              </a:r>
              <a:r>
                <a:rPr lang="en-US" sz="3200" baseline="30000">
                  <a:solidFill>
                    <a:srgbClr val="FF0000"/>
                  </a:solidFill>
                </a:rPr>
                <a:t>64</a:t>
              </a:r>
            </a:p>
          </p:txBody>
        </p:sp>
        <p:sp>
          <p:nvSpPr>
            <p:cNvPr id="18443" name="Oval 18"/>
            <p:cNvSpPr>
              <a:spLocks noChangeArrowheads="1"/>
            </p:cNvSpPr>
            <p:nvPr/>
          </p:nvSpPr>
          <p:spPr bwMode="auto">
            <a:xfrm>
              <a:off x="768" y="3120"/>
              <a:ext cx="768" cy="672"/>
            </a:xfrm>
            <a:prstGeom prst="ellipse">
              <a:avLst/>
            </a:prstGeom>
            <a:noFill/>
            <a:ln w="38100">
              <a:solidFill>
                <a:srgbClr val="FF0000"/>
              </a:solidFill>
              <a:round/>
              <a:headEnd/>
              <a:tailEnd/>
            </a:ln>
          </p:spPr>
          <p:txBody>
            <a:bodyPr wrap="none" anchor="ctr"/>
            <a:lstStyle/>
            <a:p>
              <a:endParaRPr lang="en-US"/>
            </a:p>
          </p:txBody>
        </p:sp>
      </p:grpSp>
      <p:sp>
        <p:nvSpPr>
          <p:cNvPr id="21" name="Slide Number Placeholder 20"/>
          <p:cNvSpPr>
            <a:spLocks noGrp="1"/>
          </p:cNvSpPr>
          <p:nvPr>
            <p:ph type="sldNum" sz="quarter" idx="12"/>
          </p:nvPr>
        </p:nvSpPr>
        <p:spPr/>
        <p:txBody>
          <a:bodyPr/>
          <a:lstStyle/>
          <a:p>
            <a:pPr>
              <a:defRPr/>
            </a:pPr>
            <a:fld id="{F94DC74B-B701-4DF0-8BC9-5796C4E08456}" type="slidenum">
              <a:rPr lang="en-US" smtClean="0"/>
              <a:pPr>
                <a:defRPr/>
              </a:pPr>
              <a:t>19</a:t>
            </a:fld>
            <a:endParaRPr lang="en-US"/>
          </a:p>
        </p:txBody>
      </p:sp>
      <p:grpSp>
        <p:nvGrpSpPr>
          <p:cNvPr id="22" name="Group 15"/>
          <p:cNvGrpSpPr>
            <a:grpSpLocks/>
          </p:cNvGrpSpPr>
          <p:nvPr/>
        </p:nvGrpSpPr>
        <p:grpSpPr bwMode="auto">
          <a:xfrm>
            <a:off x="5257800" y="1828800"/>
            <a:ext cx="3581400" cy="4876801"/>
            <a:chOff x="3312" y="1152"/>
            <a:chExt cx="2256" cy="3072"/>
          </a:xfrm>
        </p:grpSpPr>
        <p:sp>
          <p:nvSpPr>
            <p:cNvPr id="23" name="Text Box 3"/>
            <p:cNvSpPr txBox="1">
              <a:spLocks noChangeArrowheads="1"/>
            </p:cNvSpPr>
            <p:nvPr/>
          </p:nvSpPr>
          <p:spPr bwMode="auto">
            <a:xfrm>
              <a:off x="3552" y="1152"/>
              <a:ext cx="2016" cy="2869"/>
            </a:xfrm>
            <a:prstGeom prst="rect">
              <a:avLst/>
            </a:prstGeom>
            <a:noFill/>
            <a:ln w="9525">
              <a:noFill/>
              <a:miter lim="800000"/>
              <a:headEnd/>
              <a:tailEnd/>
            </a:ln>
          </p:spPr>
          <p:txBody>
            <a:bodyPr>
              <a:spAutoFit/>
            </a:bodyPr>
            <a:lstStyle/>
            <a:p>
              <a:pPr>
                <a:spcBef>
                  <a:spcPct val="50000"/>
                </a:spcBef>
              </a:pPr>
              <a:r>
                <a:rPr lang="en-US" sz="2000" dirty="0">
                  <a:latin typeface="+mj-lt"/>
                </a:rPr>
                <a:t>B</a:t>
              </a:r>
              <a:r>
                <a:rPr lang="en-US" sz="2000" baseline="-25000" dirty="0">
                  <a:latin typeface="+mj-lt"/>
                </a:rPr>
                <a:t>5</a:t>
              </a:r>
              <a:r>
                <a:rPr lang="en-US" sz="2000" dirty="0">
                  <a:latin typeface="+mj-lt"/>
                </a:rPr>
                <a:t> B</a:t>
              </a:r>
              <a:r>
                <a:rPr lang="en-US" sz="2000" baseline="-25000" dirty="0">
                  <a:latin typeface="+mj-lt"/>
                </a:rPr>
                <a:t>4</a:t>
              </a:r>
              <a:r>
                <a:rPr lang="en-US" sz="2000" dirty="0">
                  <a:latin typeface="+mj-lt"/>
                </a:rPr>
                <a:t> B</a:t>
              </a:r>
              <a:r>
                <a:rPr lang="en-US" sz="2000" baseline="-25000" dirty="0">
                  <a:latin typeface="+mj-lt"/>
                </a:rPr>
                <a:t>3</a:t>
              </a:r>
              <a:r>
                <a:rPr lang="en-US" sz="2000" dirty="0">
                  <a:latin typeface="+mj-lt"/>
                </a:rPr>
                <a:t> B</a:t>
              </a:r>
              <a:r>
                <a:rPr lang="en-US" sz="2000" baseline="-25000" dirty="0">
                  <a:latin typeface="+mj-lt"/>
                </a:rPr>
                <a:t>2</a:t>
              </a:r>
              <a:r>
                <a:rPr lang="en-US" sz="2000" dirty="0">
                  <a:latin typeface="+mj-lt"/>
                </a:rPr>
                <a:t> B</a:t>
              </a:r>
              <a:r>
                <a:rPr lang="en-US" sz="2000" baseline="-25000" dirty="0">
                  <a:latin typeface="+mj-lt"/>
                </a:rPr>
                <a:t>1</a:t>
              </a:r>
              <a:r>
                <a:rPr lang="en-US" sz="2000" dirty="0">
                  <a:latin typeface="+mj-lt"/>
                </a:rPr>
                <a:t> B</a:t>
              </a:r>
              <a:r>
                <a:rPr lang="en-US" sz="2000" baseline="-25000" dirty="0">
                  <a:latin typeface="+mj-lt"/>
                </a:rPr>
                <a:t>0</a:t>
              </a:r>
              <a:r>
                <a:rPr lang="en-US" sz="2000" dirty="0">
                  <a:latin typeface="+mj-lt"/>
                </a:rPr>
                <a:t>      </a:t>
              </a:r>
              <a:r>
                <a:rPr lang="en-US" sz="2000" dirty="0" smtClean="0">
                  <a:latin typeface="+mj-lt"/>
                </a:rPr>
                <a:t>  F</a:t>
              </a:r>
              <a:endParaRPr lang="en-US" sz="2000" dirty="0">
                <a:latin typeface="+mj-lt"/>
              </a:endParaRPr>
            </a:p>
            <a:p>
              <a:pPr>
                <a:spcBef>
                  <a:spcPct val="50000"/>
                </a:spcBef>
              </a:pPr>
              <a:r>
                <a:rPr lang="en-US" sz="2000" dirty="0">
                  <a:latin typeface="+mj-lt"/>
                </a:rPr>
                <a:t>  0   0   0   0   0   0      0 </a:t>
              </a:r>
            </a:p>
            <a:p>
              <a:pPr>
                <a:spcBef>
                  <a:spcPct val="50000"/>
                </a:spcBef>
              </a:pPr>
              <a:r>
                <a:rPr lang="en-US" sz="2000" dirty="0">
                  <a:latin typeface="+mj-lt"/>
                </a:rPr>
                <a:t>  0   0   0   0   0   1      1 </a:t>
              </a:r>
            </a:p>
            <a:p>
              <a:pPr>
                <a:spcBef>
                  <a:spcPct val="50000"/>
                </a:spcBef>
              </a:pPr>
              <a:r>
                <a:rPr lang="en-US" sz="2000" dirty="0">
                  <a:latin typeface="+mj-lt"/>
                </a:rPr>
                <a:t>  0   0   0   0   1   0      1 </a:t>
              </a:r>
            </a:p>
            <a:p>
              <a:pPr>
                <a:spcBef>
                  <a:spcPct val="50000"/>
                </a:spcBef>
              </a:pPr>
              <a:r>
                <a:rPr lang="en-US" sz="2000" dirty="0">
                  <a:latin typeface="+mj-lt"/>
                </a:rPr>
                <a:t>  0   0   0   0   1   1      0</a:t>
              </a:r>
            </a:p>
            <a:p>
              <a:pPr>
                <a:spcBef>
                  <a:spcPct val="50000"/>
                </a:spcBef>
              </a:pPr>
              <a:r>
                <a:rPr lang="en-US" sz="2000" dirty="0">
                  <a:latin typeface="+mj-lt"/>
                </a:rPr>
                <a:t>                     .</a:t>
              </a:r>
            </a:p>
            <a:p>
              <a:pPr>
                <a:spcBef>
                  <a:spcPct val="50000"/>
                </a:spcBef>
              </a:pPr>
              <a:r>
                <a:rPr lang="en-US" sz="2000" dirty="0">
                  <a:latin typeface="+mj-lt"/>
                </a:rPr>
                <a:t>                     .</a:t>
              </a:r>
            </a:p>
            <a:p>
              <a:pPr>
                <a:spcBef>
                  <a:spcPct val="50000"/>
                </a:spcBef>
              </a:pPr>
              <a:r>
                <a:rPr lang="en-US" sz="2000" dirty="0">
                  <a:latin typeface="+mj-lt"/>
                </a:rPr>
                <a:t>                     .</a:t>
              </a:r>
            </a:p>
            <a:p>
              <a:pPr>
                <a:spcBef>
                  <a:spcPct val="50000"/>
                </a:spcBef>
              </a:pPr>
              <a:r>
                <a:rPr lang="en-US" sz="2000" dirty="0">
                  <a:latin typeface="+mj-lt"/>
                </a:rPr>
                <a:t>   1   1   1   1   1   1     1</a:t>
              </a:r>
            </a:p>
            <a:p>
              <a:pPr>
                <a:spcBef>
                  <a:spcPct val="50000"/>
                </a:spcBef>
              </a:pPr>
              <a:endParaRPr lang="en-US" sz="2000" dirty="0">
                <a:latin typeface="+mj-lt"/>
              </a:endParaRPr>
            </a:p>
          </p:txBody>
        </p:sp>
        <p:sp>
          <p:nvSpPr>
            <p:cNvPr id="24" name="Line 4"/>
            <p:cNvSpPr>
              <a:spLocks noChangeShapeType="1"/>
            </p:cNvSpPr>
            <p:nvPr/>
          </p:nvSpPr>
          <p:spPr bwMode="auto">
            <a:xfrm>
              <a:off x="3312" y="1440"/>
              <a:ext cx="1968" cy="0"/>
            </a:xfrm>
            <a:prstGeom prst="line">
              <a:avLst/>
            </a:prstGeom>
            <a:noFill/>
            <a:ln w="9525">
              <a:solidFill>
                <a:schemeClr val="tx1"/>
              </a:solidFill>
              <a:round/>
              <a:headEnd/>
              <a:tailEnd/>
            </a:ln>
          </p:spPr>
          <p:txBody>
            <a:bodyPr/>
            <a:lstStyle/>
            <a:p>
              <a:endParaRPr lang="en-US"/>
            </a:p>
          </p:txBody>
        </p:sp>
        <p:sp>
          <p:nvSpPr>
            <p:cNvPr id="25" name="Line 5"/>
            <p:cNvSpPr>
              <a:spLocks noChangeShapeType="1"/>
            </p:cNvSpPr>
            <p:nvPr/>
          </p:nvSpPr>
          <p:spPr bwMode="auto">
            <a:xfrm>
              <a:off x="4752" y="1248"/>
              <a:ext cx="0" cy="2976"/>
            </a:xfrm>
            <a:prstGeom prst="line">
              <a:avLst/>
            </a:prstGeom>
            <a:noFill/>
            <a:ln w="9525">
              <a:solidFill>
                <a:schemeClr val="tx1"/>
              </a:solidFill>
              <a:round/>
              <a:headEnd/>
              <a:tailEnd/>
            </a:ln>
          </p:spPr>
          <p:txBody>
            <a:bodyPr/>
            <a:lstStyle/>
            <a:p>
              <a:endParaRPr lang="en-US"/>
            </a:p>
          </p:txBody>
        </p:sp>
      </p:grpSp>
      <p:grpSp>
        <p:nvGrpSpPr>
          <p:cNvPr id="26" name="Group 14"/>
          <p:cNvGrpSpPr>
            <a:grpSpLocks/>
          </p:cNvGrpSpPr>
          <p:nvPr/>
        </p:nvGrpSpPr>
        <p:grpSpPr bwMode="auto">
          <a:xfrm>
            <a:off x="3886200" y="1828800"/>
            <a:ext cx="1752600" cy="4114800"/>
            <a:chOff x="2448" y="1152"/>
            <a:chExt cx="1104" cy="2592"/>
          </a:xfrm>
        </p:grpSpPr>
        <p:sp>
          <p:nvSpPr>
            <p:cNvPr id="27" name="AutoShape 7"/>
            <p:cNvSpPr>
              <a:spLocks/>
            </p:cNvSpPr>
            <p:nvPr/>
          </p:nvSpPr>
          <p:spPr bwMode="auto">
            <a:xfrm>
              <a:off x="3168" y="1488"/>
              <a:ext cx="240" cy="2256"/>
            </a:xfrm>
            <a:prstGeom prst="leftBrace">
              <a:avLst>
                <a:gd name="adj1" fmla="val 90000"/>
                <a:gd name="adj2" fmla="val 50000"/>
              </a:avLst>
            </a:prstGeom>
            <a:noFill/>
            <a:ln w="9525">
              <a:solidFill>
                <a:schemeClr val="tx1"/>
              </a:solidFill>
              <a:round/>
              <a:headEnd/>
              <a:tailEnd/>
            </a:ln>
          </p:spPr>
          <p:txBody>
            <a:bodyPr wrap="none" anchor="ctr"/>
            <a:lstStyle/>
            <a:p>
              <a:endParaRPr lang="en-US"/>
            </a:p>
          </p:txBody>
        </p:sp>
        <p:sp>
          <p:nvSpPr>
            <p:cNvPr id="28" name="Text Box 6"/>
            <p:cNvSpPr txBox="1">
              <a:spLocks noChangeArrowheads="1"/>
            </p:cNvSpPr>
            <p:nvPr/>
          </p:nvSpPr>
          <p:spPr bwMode="auto">
            <a:xfrm>
              <a:off x="3168" y="1152"/>
              <a:ext cx="384" cy="2579"/>
            </a:xfrm>
            <a:prstGeom prst="rect">
              <a:avLst/>
            </a:prstGeom>
            <a:noFill/>
            <a:ln w="9525">
              <a:noFill/>
              <a:miter lim="800000"/>
              <a:headEnd/>
              <a:tailEnd/>
            </a:ln>
          </p:spPr>
          <p:txBody>
            <a:bodyPr wrap="square">
              <a:spAutoFit/>
            </a:bodyPr>
            <a:lstStyle/>
            <a:p>
              <a:pPr algn="r">
                <a:spcBef>
                  <a:spcPct val="50000"/>
                </a:spcBef>
              </a:pPr>
              <a:endParaRPr lang="en-US" sz="2000" dirty="0">
                <a:latin typeface="+mj-lt"/>
              </a:endParaRPr>
            </a:p>
            <a:p>
              <a:pPr algn="r">
                <a:spcBef>
                  <a:spcPct val="50000"/>
                </a:spcBef>
              </a:pPr>
              <a:r>
                <a:rPr lang="en-US" sz="2000" dirty="0">
                  <a:solidFill>
                    <a:srgbClr val="FF0000"/>
                  </a:solidFill>
                  <a:latin typeface="+mj-lt"/>
                </a:rPr>
                <a:t>0 </a:t>
              </a:r>
            </a:p>
            <a:p>
              <a:pPr algn="r">
                <a:spcBef>
                  <a:spcPct val="50000"/>
                </a:spcBef>
              </a:pPr>
              <a:r>
                <a:rPr lang="en-US" sz="2000" dirty="0">
                  <a:solidFill>
                    <a:srgbClr val="FF0000"/>
                  </a:solidFill>
                  <a:latin typeface="+mj-lt"/>
                </a:rPr>
                <a:t>1 </a:t>
              </a:r>
            </a:p>
            <a:p>
              <a:pPr algn="r">
                <a:spcBef>
                  <a:spcPct val="50000"/>
                </a:spcBef>
              </a:pPr>
              <a:r>
                <a:rPr lang="en-US" sz="2000" dirty="0">
                  <a:solidFill>
                    <a:srgbClr val="FF0000"/>
                  </a:solidFill>
                  <a:latin typeface="+mj-lt"/>
                </a:rPr>
                <a:t>2 </a:t>
              </a:r>
            </a:p>
            <a:p>
              <a:pPr algn="r">
                <a:spcBef>
                  <a:spcPct val="50000"/>
                </a:spcBef>
              </a:pPr>
              <a:r>
                <a:rPr lang="en-US" sz="2000" dirty="0">
                  <a:solidFill>
                    <a:srgbClr val="FF0000"/>
                  </a:solidFill>
                  <a:latin typeface="+mj-lt"/>
                </a:rPr>
                <a:t>3</a:t>
              </a:r>
            </a:p>
            <a:p>
              <a:pPr algn="r">
                <a:spcBef>
                  <a:spcPct val="50000"/>
                </a:spcBef>
              </a:pPr>
              <a:r>
                <a:rPr lang="en-US" sz="2000" dirty="0">
                  <a:solidFill>
                    <a:srgbClr val="FF0000"/>
                  </a:solidFill>
                  <a:latin typeface="+mj-lt"/>
                </a:rPr>
                <a:t>.</a:t>
              </a:r>
            </a:p>
            <a:p>
              <a:pPr algn="r">
                <a:spcBef>
                  <a:spcPct val="50000"/>
                </a:spcBef>
              </a:pPr>
              <a:r>
                <a:rPr lang="en-US" sz="2000" dirty="0">
                  <a:solidFill>
                    <a:srgbClr val="FF0000"/>
                  </a:solidFill>
                  <a:latin typeface="+mj-lt"/>
                </a:rPr>
                <a:t>.</a:t>
              </a:r>
            </a:p>
            <a:p>
              <a:pPr algn="r">
                <a:spcBef>
                  <a:spcPct val="50000"/>
                </a:spcBef>
              </a:pPr>
              <a:r>
                <a:rPr lang="en-US" sz="2000" dirty="0">
                  <a:solidFill>
                    <a:srgbClr val="FF0000"/>
                  </a:solidFill>
                  <a:latin typeface="+mj-lt"/>
                </a:rPr>
                <a:t>.</a:t>
              </a:r>
            </a:p>
            <a:p>
              <a:pPr algn="r">
                <a:spcBef>
                  <a:spcPct val="50000"/>
                </a:spcBef>
              </a:pPr>
              <a:r>
                <a:rPr lang="en-US" sz="2000" dirty="0" smtClean="0">
                  <a:solidFill>
                    <a:srgbClr val="FF0000"/>
                  </a:solidFill>
                  <a:latin typeface="+mj-lt"/>
                </a:rPr>
                <a:t>63</a:t>
              </a:r>
              <a:endParaRPr lang="en-US" sz="2000" dirty="0">
                <a:solidFill>
                  <a:srgbClr val="FF0000"/>
                </a:solidFill>
                <a:latin typeface="+mj-lt"/>
              </a:endParaRPr>
            </a:p>
          </p:txBody>
        </p:sp>
        <p:sp>
          <p:nvSpPr>
            <p:cNvPr id="29" name="Text Box 8"/>
            <p:cNvSpPr txBox="1">
              <a:spLocks noChangeArrowheads="1"/>
            </p:cNvSpPr>
            <p:nvPr/>
          </p:nvSpPr>
          <p:spPr bwMode="auto">
            <a:xfrm>
              <a:off x="2448" y="2544"/>
              <a:ext cx="678" cy="291"/>
            </a:xfrm>
            <a:prstGeom prst="rect">
              <a:avLst/>
            </a:prstGeom>
            <a:noFill/>
            <a:ln w="9525">
              <a:noFill/>
              <a:miter lim="800000"/>
              <a:headEnd/>
              <a:tailEnd/>
            </a:ln>
          </p:spPr>
          <p:txBody>
            <a:bodyPr wrap="none">
              <a:spAutoFit/>
            </a:bodyPr>
            <a:lstStyle/>
            <a:p>
              <a:pPr algn="ctr"/>
              <a:r>
                <a:rPr lang="en-US" dirty="0">
                  <a:solidFill>
                    <a:srgbClr val="FF0000"/>
                  </a:solidFill>
                  <a:latin typeface="+mj-lt"/>
                </a:rPr>
                <a:t>2</a:t>
              </a:r>
              <a:r>
                <a:rPr lang="en-US" baseline="30000" dirty="0">
                  <a:solidFill>
                    <a:srgbClr val="FF0000"/>
                  </a:solidFill>
                  <a:latin typeface="+mj-lt"/>
                </a:rPr>
                <a:t>6</a:t>
              </a:r>
              <a:r>
                <a:rPr lang="en-US" dirty="0">
                  <a:solidFill>
                    <a:srgbClr val="FF0000"/>
                  </a:solidFill>
                  <a:latin typeface="+mj-lt"/>
                </a:rPr>
                <a:t> = 64</a:t>
              </a:r>
            </a:p>
          </p:txBody>
        </p:sp>
      </p:grpSp>
      <p:sp>
        <p:nvSpPr>
          <p:cNvPr id="30" name="Oval 12"/>
          <p:cNvSpPr>
            <a:spLocks noChangeArrowheads="1"/>
          </p:cNvSpPr>
          <p:nvPr/>
        </p:nvSpPr>
        <p:spPr bwMode="auto">
          <a:xfrm>
            <a:off x="7543800" y="1676400"/>
            <a:ext cx="609600" cy="5105400"/>
          </a:xfrm>
          <a:prstGeom prst="ellipse">
            <a:avLst/>
          </a:prstGeom>
          <a:noFill/>
          <a:ln w="38100">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51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51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63" grpId="0" autoUpdateAnimBg="0"/>
      <p:bldP spid="305164" grpId="0" autoUpdateAnimBg="0"/>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Combinational Logic Circuits</a:t>
            </a:r>
          </a:p>
        </p:txBody>
      </p:sp>
      <p:sp>
        <p:nvSpPr>
          <p:cNvPr id="4099" name="Rectangle 3"/>
          <p:cNvSpPr>
            <a:spLocks noGrp="1" noChangeArrowheads="1"/>
          </p:cNvSpPr>
          <p:nvPr>
            <p:ph type="body" idx="1"/>
          </p:nvPr>
        </p:nvSpPr>
        <p:spPr/>
        <p:txBody>
          <a:bodyPr/>
          <a:lstStyle/>
          <a:p>
            <a:pPr eaLnBrk="1" hangingPunct="1"/>
            <a:r>
              <a:rPr lang="en-US" sz="2800" b="1" dirty="0" smtClean="0">
                <a:solidFill>
                  <a:srgbClr val="FF0000"/>
                </a:solidFill>
                <a:effectLst>
                  <a:outerShdw blurRad="38100" dist="38100" dir="2700000" algn="tl">
                    <a:srgbClr val="000000">
                      <a:alpha val="43137"/>
                    </a:srgbClr>
                  </a:outerShdw>
                </a:effectLst>
              </a:rPr>
              <a:t>Combinational Logic</a:t>
            </a:r>
          </a:p>
          <a:p>
            <a:pPr lvl="1" eaLnBrk="1" hangingPunct="1"/>
            <a:r>
              <a:rPr lang="en-US" sz="2400" dirty="0" smtClean="0"/>
              <a:t>Outputs depend only upon the current inputs (not previous “state”)</a:t>
            </a:r>
          </a:p>
          <a:p>
            <a:pPr eaLnBrk="1" hangingPunct="1"/>
            <a:r>
              <a:rPr lang="en-US" sz="2800" b="1" dirty="0" smtClean="0">
                <a:solidFill>
                  <a:srgbClr val="FF0000"/>
                </a:solidFill>
                <a:effectLst>
                  <a:outerShdw blurRad="38100" dist="38100" dir="2700000" algn="tl">
                    <a:srgbClr val="000000">
                      <a:alpha val="43137"/>
                    </a:srgbClr>
                  </a:outerShdw>
                </a:effectLst>
              </a:rPr>
              <a:t>Positive Logic</a:t>
            </a:r>
          </a:p>
          <a:p>
            <a:pPr lvl="1" eaLnBrk="1" hangingPunct="1"/>
            <a:r>
              <a:rPr lang="en-US" sz="2400" dirty="0" smtClean="0"/>
              <a:t>High voltage (</a:t>
            </a:r>
            <a:r>
              <a:rPr lang="en-US" sz="2400" dirty="0" smtClean="0">
                <a:solidFill>
                  <a:srgbClr val="FF0000"/>
                </a:solidFill>
              </a:rPr>
              <a:t>H</a:t>
            </a:r>
            <a:r>
              <a:rPr lang="en-US" sz="2400" dirty="0" smtClean="0"/>
              <a:t>) represents logic </a:t>
            </a:r>
            <a:r>
              <a:rPr lang="en-US" sz="2400" dirty="0" smtClean="0">
                <a:solidFill>
                  <a:srgbClr val="FF0000"/>
                </a:solidFill>
              </a:rPr>
              <a:t>1</a:t>
            </a:r>
            <a:r>
              <a:rPr lang="en-US" sz="2400" dirty="0" smtClean="0"/>
              <a:t>  (“True”)</a:t>
            </a:r>
          </a:p>
          <a:p>
            <a:pPr lvl="1" eaLnBrk="1" hangingPunct="1"/>
            <a:r>
              <a:rPr lang="en-US" sz="2400" dirty="0" smtClean="0"/>
              <a:t>“Signal </a:t>
            </a:r>
            <a:r>
              <a:rPr lang="en-US" sz="2400" dirty="0" err="1" smtClean="0"/>
              <a:t>BusGrant</a:t>
            </a:r>
            <a:r>
              <a:rPr lang="en-US" sz="2400" dirty="0" smtClean="0"/>
              <a:t> is asserted High”</a:t>
            </a:r>
          </a:p>
          <a:p>
            <a:pPr eaLnBrk="1" hangingPunct="1"/>
            <a:r>
              <a:rPr lang="en-US" sz="2800" b="1" dirty="0" smtClean="0">
                <a:solidFill>
                  <a:srgbClr val="FF0000"/>
                </a:solidFill>
                <a:effectLst>
                  <a:outerShdw blurRad="38100" dist="38100" dir="2700000" algn="tl">
                    <a:srgbClr val="000000">
                      <a:alpha val="43137"/>
                    </a:srgbClr>
                  </a:outerShdw>
                </a:effectLst>
              </a:rPr>
              <a:t>Negative Logic</a:t>
            </a:r>
          </a:p>
          <a:p>
            <a:pPr lvl="1" eaLnBrk="1" hangingPunct="1"/>
            <a:r>
              <a:rPr lang="en-US" sz="2400" dirty="0" smtClean="0"/>
              <a:t>Low voltage (</a:t>
            </a:r>
            <a:r>
              <a:rPr lang="en-US" sz="2400" dirty="0" smtClean="0">
                <a:solidFill>
                  <a:srgbClr val="FF0000"/>
                </a:solidFill>
              </a:rPr>
              <a:t>L</a:t>
            </a:r>
            <a:r>
              <a:rPr lang="en-US" sz="2400" dirty="0" smtClean="0"/>
              <a:t>) represents logic </a:t>
            </a:r>
            <a:r>
              <a:rPr lang="en-US" sz="2400" dirty="0" smtClean="0">
                <a:solidFill>
                  <a:srgbClr val="FF0000"/>
                </a:solidFill>
              </a:rPr>
              <a:t>1</a:t>
            </a:r>
            <a:r>
              <a:rPr lang="en-US" sz="2400" dirty="0" smtClean="0"/>
              <a:t> (“True”)</a:t>
            </a:r>
          </a:p>
          <a:p>
            <a:pPr lvl="1" eaLnBrk="1" hangingPunct="1"/>
            <a:r>
              <a:rPr lang="en-US" sz="2400" dirty="0" smtClean="0"/>
              <a:t>“Signal </a:t>
            </a:r>
            <a:r>
              <a:rPr lang="en-US" sz="2400" dirty="0" err="1" smtClean="0"/>
              <a:t>BusRequest</a:t>
            </a:r>
            <a:r>
              <a:rPr lang="en-US" sz="2400" dirty="0" smtClean="0"/>
              <a:t># is asserted Low”</a:t>
            </a:r>
          </a:p>
        </p:txBody>
      </p:sp>
      <p:sp>
        <p:nvSpPr>
          <p:cNvPr id="4" name="Slide Number Placeholder 3"/>
          <p:cNvSpPr>
            <a:spLocks noGrp="1"/>
          </p:cNvSpPr>
          <p:nvPr>
            <p:ph type="sldNum" sz="quarter" idx="12"/>
          </p:nvPr>
        </p:nvSpPr>
        <p:spPr/>
        <p:txBody>
          <a:bodyPr/>
          <a:lstStyle/>
          <a:p>
            <a:pPr>
              <a:defRPr/>
            </a:pPr>
            <a:fld id="{8AE089B9-ECE1-49EE-8A69-07EE847D37C9}"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04800" y="0"/>
            <a:ext cx="8534400" cy="1143000"/>
          </a:xfrm>
        </p:spPr>
        <p:txBody>
          <a:bodyPr/>
          <a:lstStyle/>
          <a:p>
            <a:pPr eaLnBrk="1" hangingPunct="1"/>
            <a:r>
              <a:rPr lang="en-US" smtClean="0"/>
              <a:t>All Possible Two Variable Functions</a:t>
            </a:r>
          </a:p>
        </p:txBody>
      </p:sp>
      <p:sp>
        <p:nvSpPr>
          <p:cNvPr id="309251" name="Text Box 3"/>
          <p:cNvSpPr txBox="1">
            <a:spLocks noChangeArrowheads="1"/>
          </p:cNvSpPr>
          <p:nvPr/>
        </p:nvSpPr>
        <p:spPr bwMode="auto">
          <a:xfrm>
            <a:off x="180975" y="1143000"/>
            <a:ext cx="7737475" cy="1066800"/>
          </a:xfrm>
          <a:prstGeom prst="rect">
            <a:avLst/>
          </a:prstGeom>
          <a:noFill/>
          <a:ln w="9525">
            <a:noFill/>
            <a:miter lim="800000"/>
            <a:headEnd/>
            <a:tailEnd/>
          </a:ln>
        </p:spPr>
        <p:txBody>
          <a:bodyPr wrap="none">
            <a:spAutoFit/>
          </a:bodyPr>
          <a:lstStyle/>
          <a:p>
            <a:r>
              <a:rPr lang="en-US" sz="3200"/>
              <a:t>Question:  How many unique functions of two</a:t>
            </a:r>
          </a:p>
          <a:p>
            <a:r>
              <a:rPr lang="en-US" sz="3200"/>
              <a:t>variables are there?</a:t>
            </a:r>
            <a:endParaRPr lang="en-US" sz="3200" baseline="30000">
              <a:solidFill>
                <a:srgbClr val="FF0000"/>
              </a:solidFill>
            </a:endParaRPr>
          </a:p>
        </p:txBody>
      </p:sp>
      <p:sp>
        <p:nvSpPr>
          <p:cNvPr id="19460" name="Text Box 6"/>
          <p:cNvSpPr txBox="1">
            <a:spLocks noChangeArrowheads="1"/>
          </p:cNvSpPr>
          <p:nvPr/>
        </p:nvSpPr>
        <p:spPr bwMode="auto">
          <a:xfrm>
            <a:off x="5638800" y="1852613"/>
            <a:ext cx="3200400" cy="2647950"/>
          </a:xfrm>
          <a:prstGeom prst="rect">
            <a:avLst/>
          </a:prstGeom>
          <a:noFill/>
          <a:ln w="9525">
            <a:noFill/>
            <a:miter lim="800000"/>
            <a:headEnd/>
            <a:tailEnd/>
          </a:ln>
        </p:spPr>
        <p:txBody>
          <a:bodyPr>
            <a:spAutoFit/>
          </a:bodyPr>
          <a:lstStyle/>
          <a:p>
            <a:pPr>
              <a:spcBef>
                <a:spcPct val="50000"/>
              </a:spcBef>
            </a:pPr>
            <a:r>
              <a:rPr lang="en-US"/>
              <a:t>B</a:t>
            </a:r>
            <a:r>
              <a:rPr lang="en-US" baseline="-25000"/>
              <a:t>1</a:t>
            </a:r>
            <a:r>
              <a:rPr lang="en-US"/>
              <a:t> B</a:t>
            </a:r>
            <a:r>
              <a:rPr lang="en-US" baseline="-25000"/>
              <a:t>0</a:t>
            </a:r>
            <a:r>
              <a:rPr lang="en-US"/>
              <a:t>    F</a:t>
            </a:r>
          </a:p>
          <a:p>
            <a:pPr>
              <a:spcBef>
                <a:spcPct val="50000"/>
              </a:spcBef>
            </a:pPr>
            <a:r>
              <a:rPr lang="en-US"/>
              <a:t>0   0      0 </a:t>
            </a:r>
          </a:p>
          <a:p>
            <a:pPr>
              <a:spcBef>
                <a:spcPct val="50000"/>
              </a:spcBef>
            </a:pPr>
            <a:r>
              <a:rPr lang="en-US"/>
              <a:t>0   1      1 </a:t>
            </a:r>
          </a:p>
          <a:p>
            <a:pPr>
              <a:spcBef>
                <a:spcPct val="50000"/>
              </a:spcBef>
            </a:pPr>
            <a:r>
              <a:rPr lang="en-US"/>
              <a:t>1   0      1 </a:t>
            </a:r>
          </a:p>
          <a:p>
            <a:pPr>
              <a:spcBef>
                <a:spcPct val="50000"/>
              </a:spcBef>
            </a:pPr>
            <a:r>
              <a:rPr lang="en-US"/>
              <a:t>1   1      0</a:t>
            </a:r>
          </a:p>
        </p:txBody>
      </p:sp>
      <p:sp>
        <p:nvSpPr>
          <p:cNvPr id="19461" name="Line 8"/>
          <p:cNvSpPr>
            <a:spLocks noChangeShapeType="1"/>
          </p:cNvSpPr>
          <p:nvPr/>
        </p:nvSpPr>
        <p:spPr bwMode="auto">
          <a:xfrm>
            <a:off x="6477000" y="1905000"/>
            <a:ext cx="0" cy="2514600"/>
          </a:xfrm>
          <a:prstGeom prst="line">
            <a:avLst/>
          </a:prstGeom>
          <a:noFill/>
          <a:ln w="9525">
            <a:solidFill>
              <a:schemeClr val="tx1"/>
            </a:solidFill>
            <a:round/>
            <a:headEnd/>
            <a:tailEnd/>
          </a:ln>
        </p:spPr>
        <p:txBody>
          <a:bodyPr/>
          <a:lstStyle/>
          <a:p>
            <a:endParaRPr lang="en-US"/>
          </a:p>
        </p:txBody>
      </p:sp>
      <p:sp>
        <p:nvSpPr>
          <p:cNvPr id="19462" name="Line 9"/>
          <p:cNvSpPr>
            <a:spLocks noChangeShapeType="1"/>
          </p:cNvSpPr>
          <p:nvPr/>
        </p:nvSpPr>
        <p:spPr bwMode="auto">
          <a:xfrm rot="5400000">
            <a:off x="6324600" y="1752600"/>
            <a:ext cx="0" cy="1219200"/>
          </a:xfrm>
          <a:prstGeom prst="line">
            <a:avLst/>
          </a:prstGeom>
          <a:noFill/>
          <a:ln w="9525">
            <a:solidFill>
              <a:schemeClr val="tx1"/>
            </a:solidFill>
            <a:round/>
            <a:headEnd/>
            <a:tailEnd/>
          </a:ln>
        </p:spPr>
        <p:txBody>
          <a:bodyPr/>
          <a:lstStyle/>
          <a:p>
            <a:endParaRPr lang="en-US"/>
          </a:p>
        </p:txBody>
      </p:sp>
      <p:sp>
        <p:nvSpPr>
          <p:cNvPr id="19463" name="AutoShape 10"/>
          <p:cNvSpPr>
            <a:spLocks/>
          </p:cNvSpPr>
          <p:nvPr/>
        </p:nvSpPr>
        <p:spPr bwMode="auto">
          <a:xfrm>
            <a:off x="5334000" y="2514600"/>
            <a:ext cx="304800" cy="1905000"/>
          </a:xfrm>
          <a:prstGeom prst="leftBrace">
            <a:avLst>
              <a:gd name="adj1" fmla="val 52083"/>
              <a:gd name="adj2" fmla="val 50000"/>
            </a:avLst>
          </a:prstGeom>
          <a:noFill/>
          <a:ln w="28575">
            <a:solidFill>
              <a:srgbClr val="FF0000"/>
            </a:solidFill>
            <a:round/>
            <a:headEnd/>
            <a:tailEnd/>
          </a:ln>
        </p:spPr>
        <p:txBody>
          <a:bodyPr wrap="none" anchor="ctr"/>
          <a:lstStyle/>
          <a:p>
            <a:endParaRPr lang="en-US"/>
          </a:p>
        </p:txBody>
      </p:sp>
      <p:sp>
        <p:nvSpPr>
          <p:cNvPr id="19464" name="Rectangle 11"/>
          <p:cNvSpPr>
            <a:spLocks noChangeArrowheads="1"/>
          </p:cNvSpPr>
          <p:nvPr/>
        </p:nvSpPr>
        <p:spPr bwMode="auto">
          <a:xfrm>
            <a:off x="3124200" y="3200400"/>
            <a:ext cx="2047875" cy="579438"/>
          </a:xfrm>
          <a:prstGeom prst="rect">
            <a:avLst/>
          </a:prstGeom>
          <a:noFill/>
          <a:ln w="9525">
            <a:noFill/>
            <a:miter lim="800000"/>
            <a:headEnd/>
            <a:tailEnd/>
          </a:ln>
        </p:spPr>
        <p:txBody>
          <a:bodyPr wrap="none">
            <a:spAutoFit/>
          </a:bodyPr>
          <a:lstStyle/>
          <a:p>
            <a:pPr algn="ctr"/>
            <a:r>
              <a:rPr lang="en-US" sz="3200">
                <a:solidFill>
                  <a:srgbClr val="FF0000"/>
                </a:solidFill>
              </a:rPr>
              <a:t>2</a:t>
            </a:r>
            <a:r>
              <a:rPr lang="en-US" sz="3200" baseline="30000">
                <a:solidFill>
                  <a:srgbClr val="FF0000"/>
                </a:solidFill>
              </a:rPr>
              <a:t>2</a:t>
            </a:r>
            <a:r>
              <a:rPr lang="en-US" sz="3200">
                <a:solidFill>
                  <a:srgbClr val="FF0000"/>
                </a:solidFill>
              </a:rPr>
              <a:t> = 4 rows</a:t>
            </a:r>
          </a:p>
        </p:txBody>
      </p:sp>
      <p:sp>
        <p:nvSpPr>
          <p:cNvPr id="19465" name="Line 12"/>
          <p:cNvSpPr>
            <a:spLocks noChangeShapeType="1"/>
          </p:cNvSpPr>
          <p:nvPr/>
        </p:nvSpPr>
        <p:spPr bwMode="auto">
          <a:xfrm>
            <a:off x="7315200" y="2438400"/>
            <a:ext cx="0" cy="1981200"/>
          </a:xfrm>
          <a:prstGeom prst="line">
            <a:avLst/>
          </a:prstGeom>
          <a:noFill/>
          <a:ln w="28575">
            <a:solidFill>
              <a:srgbClr val="FF0000"/>
            </a:solidFill>
            <a:round/>
            <a:headEnd/>
            <a:tailEnd type="triangle" w="med" len="med"/>
          </a:ln>
        </p:spPr>
        <p:txBody>
          <a:bodyPr/>
          <a:lstStyle/>
          <a:p>
            <a:endParaRPr lang="en-US"/>
          </a:p>
        </p:txBody>
      </p:sp>
      <p:sp>
        <p:nvSpPr>
          <p:cNvPr id="19466" name="Rectangle 13"/>
          <p:cNvSpPr>
            <a:spLocks noChangeArrowheads="1"/>
          </p:cNvSpPr>
          <p:nvPr/>
        </p:nvSpPr>
        <p:spPr bwMode="auto">
          <a:xfrm>
            <a:off x="7646988" y="3230563"/>
            <a:ext cx="1076325" cy="579437"/>
          </a:xfrm>
          <a:prstGeom prst="rect">
            <a:avLst/>
          </a:prstGeom>
          <a:noFill/>
          <a:ln w="9525">
            <a:noFill/>
            <a:miter lim="800000"/>
            <a:headEnd/>
            <a:tailEnd/>
          </a:ln>
        </p:spPr>
        <p:txBody>
          <a:bodyPr wrap="none">
            <a:spAutoFit/>
          </a:bodyPr>
          <a:lstStyle/>
          <a:p>
            <a:pPr algn="ctr"/>
            <a:r>
              <a:rPr lang="en-US" sz="3200">
                <a:solidFill>
                  <a:srgbClr val="FF0000"/>
                </a:solidFill>
              </a:rPr>
              <a:t>4 bits</a:t>
            </a:r>
          </a:p>
        </p:txBody>
      </p:sp>
      <p:sp>
        <p:nvSpPr>
          <p:cNvPr id="19467" name="Text Box 14"/>
          <p:cNvSpPr txBox="1">
            <a:spLocks noChangeArrowheads="1"/>
          </p:cNvSpPr>
          <p:nvPr/>
        </p:nvSpPr>
        <p:spPr bwMode="auto">
          <a:xfrm>
            <a:off x="381000" y="5334000"/>
            <a:ext cx="6700838" cy="579438"/>
          </a:xfrm>
          <a:prstGeom prst="rect">
            <a:avLst/>
          </a:prstGeom>
          <a:noFill/>
          <a:ln w="9525">
            <a:noFill/>
            <a:miter lim="800000"/>
            <a:headEnd/>
            <a:tailEnd/>
          </a:ln>
        </p:spPr>
        <p:txBody>
          <a:bodyPr wrap="none">
            <a:spAutoFit/>
          </a:bodyPr>
          <a:lstStyle/>
          <a:p>
            <a:r>
              <a:rPr lang="en-US" sz="3200" dirty="0">
                <a:solidFill>
                  <a:srgbClr val="FF0000"/>
                </a:solidFill>
                <a:latin typeface="+mj-lt"/>
              </a:rPr>
              <a:t>Number of unique 4 bit words = 2</a:t>
            </a:r>
            <a:r>
              <a:rPr lang="en-US" sz="3200" baseline="30000" dirty="0">
                <a:solidFill>
                  <a:srgbClr val="FF0000"/>
                </a:solidFill>
                <a:latin typeface="+mj-lt"/>
              </a:rPr>
              <a:t>4</a:t>
            </a:r>
            <a:r>
              <a:rPr lang="en-US" sz="3200" dirty="0">
                <a:solidFill>
                  <a:srgbClr val="FF0000"/>
                </a:solidFill>
                <a:latin typeface="+mj-lt"/>
              </a:rPr>
              <a:t> = 16</a:t>
            </a:r>
          </a:p>
        </p:txBody>
      </p:sp>
      <p:sp>
        <p:nvSpPr>
          <p:cNvPr id="12" name="Slide Number Placeholder 11"/>
          <p:cNvSpPr>
            <a:spLocks noGrp="1"/>
          </p:cNvSpPr>
          <p:nvPr>
            <p:ph type="sldNum" sz="quarter" idx="12"/>
          </p:nvPr>
        </p:nvSpPr>
        <p:spPr/>
        <p:txBody>
          <a:bodyPr/>
          <a:lstStyle/>
          <a:p>
            <a:pPr>
              <a:defRPr/>
            </a:pPr>
            <a:fld id="{F94DC74B-B701-4DF0-8BC9-5796C4E08456}" type="slidenum">
              <a:rPr lang="en-US" smtClean="0"/>
              <a:pPr>
                <a:defRPr/>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92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1"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descr="C:\Sandige\3\tiff\010.tif"/>
          <p:cNvPicPr>
            <a:picLocks noChangeAspect="1" noChangeArrowheads="1"/>
          </p:cNvPicPr>
          <p:nvPr/>
        </p:nvPicPr>
        <p:blipFill>
          <a:blip r:embed="rId2"/>
          <a:srcRect b="10028"/>
          <a:stretch>
            <a:fillRect/>
          </a:stretch>
        </p:blipFill>
        <p:spPr bwMode="auto">
          <a:xfrm>
            <a:off x="152400" y="609600"/>
            <a:ext cx="8839200" cy="548481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DA026E9B-F6B5-44A0-A3D2-5C9FD3A54CFE}"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Grp="1" noChangeArrowheads="1"/>
          </p:cNvSpPr>
          <p:nvPr>
            <p:ph type="title" idx="4294967295"/>
          </p:nvPr>
        </p:nvSpPr>
        <p:spPr>
          <a:xfrm>
            <a:off x="609600" y="685800"/>
            <a:ext cx="8077200" cy="5562600"/>
          </a:xfrm>
          <a:solidFill>
            <a:srgbClr val="FFFF00"/>
          </a:solidFill>
        </p:spPr>
        <p:txBody>
          <a:bodyPr/>
          <a:lstStyle/>
          <a:p>
            <a:pPr eaLnBrk="1" hangingPunct="1"/>
            <a:r>
              <a:rPr lang="en-US" sz="11500" b="1" dirty="0" smtClean="0">
                <a:solidFill>
                  <a:srgbClr val="FF0000"/>
                </a:solidFill>
                <a:effectLst>
                  <a:outerShdw blurRad="38100" dist="38100" dir="2700000" algn="tl">
                    <a:srgbClr val="000000">
                      <a:alpha val="43137"/>
                    </a:srgbClr>
                  </a:outerShdw>
                </a:effectLst>
              </a:rPr>
              <a:t>Analyzing Logic Circuits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3" descr="C:\Sandige\3\tiff\015.tif"/>
          <p:cNvPicPr>
            <a:picLocks noChangeAspect="1" noChangeArrowheads="1"/>
          </p:cNvPicPr>
          <p:nvPr/>
        </p:nvPicPr>
        <p:blipFill>
          <a:blip r:embed="rId2"/>
          <a:srcRect t="368" r="51259" b="29854"/>
          <a:stretch>
            <a:fillRect/>
          </a:stretch>
        </p:blipFill>
        <p:spPr bwMode="auto">
          <a:xfrm>
            <a:off x="381000" y="1447800"/>
            <a:ext cx="8305800" cy="4794250"/>
          </a:xfrm>
          <a:prstGeom prst="rect">
            <a:avLst/>
          </a:prstGeom>
          <a:noFill/>
          <a:ln w="9525">
            <a:noFill/>
            <a:miter lim="800000"/>
            <a:headEnd/>
            <a:tailEnd/>
          </a:ln>
        </p:spPr>
      </p:pic>
      <p:sp>
        <p:nvSpPr>
          <p:cNvPr id="21507" name="Rectangle 4"/>
          <p:cNvSpPr>
            <a:spLocks noGrp="1" noChangeArrowheads="1"/>
          </p:cNvSpPr>
          <p:nvPr>
            <p:ph type="title" idx="4294967295"/>
          </p:nvPr>
        </p:nvSpPr>
        <p:spPr/>
        <p:txBody>
          <a:bodyPr/>
          <a:lstStyle/>
          <a:p>
            <a:pPr eaLnBrk="1" hangingPunct="1"/>
            <a:r>
              <a:rPr lang="en-US" smtClean="0"/>
              <a:t>Analyzing Logic Circuits</a:t>
            </a:r>
          </a:p>
        </p:txBody>
      </p:sp>
      <p:grpSp>
        <p:nvGrpSpPr>
          <p:cNvPr id="2" name="Group 10"/>
          <p:cNvGrpSpPr>
            <a:grpSpLocks/>
          </p:cNvGrpSpPr>
          <p:nvPr/>
        </p:nvGrpSpPr>
        <p:grpSpPr bwMode="auto">
          <a:xfrm>
            <a:off x="914400" y="1371600"/>
            <a:ext cx="5867400" cy="4876800"/>
            <a:chOff x="576" y="864"/>
            <a:chExt cx="3696" cy="3072"/>
          </a:xfrm>
        </p:grpSpPr>
        <p:sp>
          <p:nvSpPr>
            <p:cNvPr id="21519" name="Oval 5"/>
            <p:cNvSpPr>
              <a:spLocks noChangeArrowheads="1"/>
            </p:cNvSpPr>
            <p:nvPr/>
          </p:nvSpPr>
          <p:spPr bwMode="auto">
            <a:xfrm>
              <a:off x="672" y="864"/>
              <a:ext cx="480" cy="432"/>
            </a:xfrm>
            <a:prstGeom prst="ellipse">
              <a:avLst/>
            </a:prstGeom>
            <a:noFill/>
            <a:ln w="38100">
              <a:solidFill>
                <a:srgbClr val="FF0000"/>
              </a:solidFill>
              <a:round/>
              <a:headEnd/>
              <a:tailEnd/>
            </a:ln>
          </p:spPr>
          <p:txBody>
            <a:bodyPr wrap="none" anchor="ctr"/>
            <a:lstStyle/>
            <a:p>
              <a:endParaRPr lang="en-US"/>
            </a:p>
          </p:txBody>
        </p:sp>
        <p:sp>
          <p:nvSpPr>
            <p:cNvPr id="21520" name="Oval 6"/>
            <p:cNvSpPr>
              <a:spLocks noChangeArrowheads="1"/>
            </p:cNvSpPr>
            <p:nvPr/>
          </p:nvSpPr>
          <p:spPr bwMode="auto">
            <a:xfrm>
              <a:off x="2064" y="3168"/>
              <a:ext cx="480" cy="432"/>
            </a:xfrm>
            <a:prstGeom prst="ellipse">
              <a:avLst/>
            </a:prstGeom>
            <a:noFill/>
            <a:ln w="38100">
              <a:solidFill>
                <a:srgbClr val="FF0000"/>
              </a:solidFill>
              <a:round/>
              <a:headEnd/>
              <a:tailEnd/>
            </a:ln>
          </p:spPr>
          <p:txBody>
            <a:bodyPr wrap="none" anchor="ctr"/>
            <a:lstStyle/>
            <a:p>
              <a:endParaRPr lang="en-US"/>
            </a:p>
          </p:txBody>
        </p:sp>
        <p:sp>
          <p:nvSpPr>
            <p:cNvPr id="21521" name="Oval 7"/>
            <p:cNvSpPr>
              <a:spLocks noChangeArrowheads="1"/>
            </p:cNvSpPr>
            <p:nvPr/>
          </p:nvSpPr>
          <p:spPr bwMode="auto">
            <a:xfrm>
              <a:off x="2064" y="864"/>
              <a:ext cx="480" cy="432"/>
            </a:xfrm>
            <a:prstGeom prst="ellipse">
              <a:avLst/>
            </a:prstGeom>
            <a:noFill/>
            <a:ln w="38100">
              <a:solidFill>
                <a:srgbClr val="FF0000"/>
              </a:solidFill>
              <a:round/>
              <a:headEnd/>
              <a:tailEnd/>
            </a:ln>
          </p:spPr>
          <p:txBody>
            <a:bodyPr wrap="none" anchor="ctr"/>
            <a:lstStyle/>
            <a:p>
              <a:endParaRPr lang="en-US"/>
            </a:p>
          </p:txBody>
        </p:sp>
        <p:sp>
          <p:nvSpPr>
            <p:cNvPr id="21522" name="Oval 8"/>
            <p:cNvSpPr>
              <a:spLocks noChangeArrowheads="1"/>
            </p:cNvSpPr>
            <p:nvPr/>
          </p:nvSpPr>
          <p:spPr bwMode="auto">
            <a:xfrm>
              <a:off x="3792" y="2976"/>
              <a:ext cx="480" cy="432"/>
            </a:xfrm>
            <a:prstGeom prst="ellipse">
              <a:avLst/>
            </a:prstGeom>
            <a:noFill/>
            <a:ln w="38100">
              <a:solidFill>
                <a:srgbClr val="FF0000"/>
              </a:solidFill>
              <a:round/>
              <a:headEnd/>
              <a:tailEnd/>
            </a:ln>
          </p:spPr>
          <p:txBody>
            <a:bodyPr wrap="none" anchor="ctr"/>
            <a:lstStyle/>
            <a:p>
              <a:endParaRPr lang="en-US"/>
            </a:p>
          </p:txBody>
        </p:sp>
        <p:sp>
          <p:nvSpPr>
            <p:cNvPr id="21523" name="Text Box 9"/>
            <p:cNvSpPr txBox="1">
              <a:spLocks noChangeArrowheads="1"/>
            </p:cNvSpPr>
            <p:nvPr/>
          </p:nvSpPr>
          <p:spPr bwMode="auto">
            <a:xfrm>
              <a:off x="576" y="3648"/>
              <a:ext cx="2918" cy="288"/>
            </a:xfrm>
            <a:prstGeom prst="rect">
              <a:avLst/>
            </a:prstGeom>
            <a:noFill/>
            <a:ln w="9525">
              <a:noFill/>
              <a:miter lim="800000"/>
              <a:headEnd/>
              <a:tailEnd/>
            </a:ln>
          </p:spPr>
          <p:txBody>
            <a:bodyPr wrap="none">
              <a:spAutoFit/>
            </a:bodyPr>
            <a:lstStyle/>
            <a:p>
              <a:pPr algn="ctr"/>
              <a:r>
                <a:rPr lang="en-US">
                  <a:solidFill>
                    <a:srgbClr val="FF0000"/>
                  </a:solidFill>
                </a:rPr>
                <a:t>Reference Designators (“Instances”)</a:t>
              </a:r>
            </a:p>
          </p:txBody>
        </p:sp>
      </p:grpSp>
      <p:sp>
        <p:nvSpPr>
          <p:cNvPr id="295949" name="Rectangle 13"/>
          <p:cNvSpPr>
            <a:spLocks noChangeArrowheads="1"/>
          </p:cNvSpPr>
          <p:nvPr/>
        </p:nvSpPr>
        <p:spPr bwMode="auto">
          <a:xfrm>
            <a:off x="4373563" y="4038600"/>
            <a:ext cx="1036637" cy="519113"/>
          </a:xfrm>
          <a:prstGeom prst="rect">
            <a:avLst/>
          </a:prstGeom>
          <a:noFill/>
          <a:ln w="9525">
            <a:noFill/>
            <a:miter lim="800000"/>
            <a:headEnd/>
            <a:tailEnd/>
          </a:ln>
        </p:spPr>
        <p:txBody>
          <a:bodyPr wrap="none">
            <a:spAutoFit/>
          </a:bodyPr>
          <a:lstStyle/>
          <a:p>
            <a:pPr algn="ctr"/>
            <a:r>
              <a:rPr lang="en-US" sz="2800"/>
              <a:t>X + Z</a:t>
            </a:r>
          </a:p>
        </p:txBody>
      </p:sp>
      <p:grpSp>
        <p:nvGrpSpPr>
          <p:cNvPr id="3" name="Group 24"/>
          <p:cNvGrpSpPr>
            <a:grpSpLocks/>
          </p:cNvGrpSpPr>
          <p:nvPr/>
        </p:nvGrpSpPr>
        <p:grpSpPr bwMode="auto">
          <a:xfrm>
            <a:off x="2057400" y="1828800"/>
            <a:ext cx="441325" cy="519113"/>
            <a:chOff x="1296" y="1152"/>
            <a:chExt cx="278" cy="327"/>
          </a:xfrm>
        </p:grpSpPr>
        <p:sp>
          <p:nvSpPr>
            <p:cNvPr id="21517" name="Text Box 11"/>
            <p:cNvSpPr txBox="1">
              <a:spLocks noChangeArrowheads="1"/>
            </p:cNvSpPr>
            <p:nvPr/>
          </p:nvSpPr>
          <p:spPr bwMode="auto">
            <a:xfrm>
              <a:off x="1296" y="1152"/>
              <a:ext cx="278" cy="327"/>
            </a:xfrm>
            <a:prstGeom prst="rect">
              <a:avLst/>
            </a:prstGeom>
            <a:noFill/>
            <a:ln w="9525">
              <a:noFill/>
              <a:miter lim="800000"/>
              <a:headEnd/>
              <a:tailEnd/>
            </a:ln>
          </p:spPr>
          <p:txBody>
            <a:bodyPr wrap="none">
              <a:spAutoFit/>
            </a:bodyPr>
            <a:lstStyle/>
            <a:p>
              <a:pPr algn="ctr"/>
              <a:r>
                <a:rPr lang="en-US" sz="2800"/>
                <a:t>X</a:t>
              </a:r>
            </a:p>
          </p:txBody>
        </p:sp>
        <p:sp>
          <p:nvSpPr>
            <p:cNvPr id="21518" name="Line 15"/>
            <p:cNvSpPr>
              <a:spLocks noChangeShapeType="1"/>
            </p:cNvSpPr>
            <p:nvPr/>
          </p:nvSpPr>
          <p:spPr bwMode="auto">
            <a:xfrm>
              <a:off x="1344" y="1200"/>
              <a:ext cx="192" cy="0"/>
            </a:xfrm>
            <a:prstGeom prst="line">
              <a:avLst/>
            </a:prstGeom>
            <a:noFill/>
            <a:ln w="19050">
              <a:solidFill>
                <a:schemeClr val="tx1"/>
              </a:solidFill>
              <a:round/>
              <a:headEnd/>
              <a:tailEnd/>
            </a:ln>
          </p:spPr>
          <p:txBody>
            <a:bodyPr/>
            <a:lstStyle/>
            <a:p>
              <a:endParaRPr lang="en-US"/>
            </a:p>
          </p:txBody>
        </p:sp>
      </p:grpSp>
      <p:grpSp>
        <p:nvGrpSpPr>
          <p:cNvPr id="4" name="Group 25"/>
          <p:cNvGrpSpPr>
            <a:grpSpLocks/>
          </p:cNvGrpSpPr>
          <p:nvPr/>
        </p:nvGrpSpPr>
        <p:grpSpPr bwMode="auto">
          <a:xfrm>
            <a:off x="4419600" y="2133600"/>
            <a:ext cx="1076325" cy="519113"/>
            <a:chOff x="2784" y="1344"/>
            <a:chExt cx="678" cy="327"/>
          </a:xfrm>
        </p:grpSpPr>
        <p:sp>
          <p:nvSpPr>
            <p:cNvPr id="21515" name="Rectangle 12"/>
            <p:cNvSpPr>
              <a:spLocks noChangeArrowheads="1"/>
            </p:cNvSpPr>
            <p:nvPr/>
          </p:nvSpPr>
          <p:spPr bwMode="auto">
            <a:xfrm>
              <a:off x="2784" y="1344"/>
              <a:ext cx="678" cy="327"/>
            </a:xfrm>
            <a:prstGeom prst="rect">
              <a:avLst/>
            </a:prstGeom>
            <a:noFill/>
            <a:ln w="9525">
              <a:noFill/>
              <a:miter lim="800000"/>
              <a:headEnd/>
              <a:tailEnd/>
            </a:ln>
          </p:spPr>
          <p:txBody>
            <a:bodyPr wrap="none">
              <a:spAutoFit/>
            </a:bodyPr>
            <a:lstStyle/>
            <a:p>
              <a:pPr algn="ctr"/>
              <a:r>
                <a:rPr lang="en-US" sz="2800"/>
                <a:t>X + Y</a:t>
              </a:r>
            </a:p>
          </p:txBody>
        </p:sp>
        <p:sp>
          <p:nvSpPr>
            <p:cNvPr id="21516" name="Line 21"/>
            <p:cNvSpPr>
              <a:spLocks noChangeShapeType="1"/>
            </p:cNvSpPr>
            <p:nvPr/>
          </p:nvSpPr>
          <p:spPr bwMode="auto">
            <a:xfrm>
              <a:off x="2832" y="1392"/>
              <a:ext cx="192" cy="0"/>
            </a:xfrm>
            <a:prstGeom prst="line">
              <a:avLst/>
            </a:prstGeom>
            <a:noFill/>
            <a:ln w="19050">
              <a:solidFill>
                <a:schemeClr val="tx1"/>
              </a:solidFill>
              <a:round/>
              <a:headEnd/>
              <a:tailEnd/>
            </a:ln>
          </p:spPr>
          <p:txBody>
            <a:bodyPr/>
            <a:lstStyle/>
            <a:p>
              <a:endParaRPr lang="en-US"/>
            </a:p>
          </p:txBody>
        </p:sp>
      </p:grpSp>
      <p:grpSp>
        <p:nvGrpSpPr>
          <p:cNvPr id="5" name="Group 26"/>
          <p:cNvGrpSpPr>
            <a:grpSpLocks/>
          </p:cNvGrpSpPr>
          <p:nvPr/>
        </p:nvGrpSpPr>
        <p:grpSpPr bwMode="auto">
          <a:xfrm>
            <a:off x="6192838" y="3048000"/>
            <a:ext cx="2493962" cy="519113"/>
            <a:chOff x="3901" y="1920"/>
            <a:chExt cx="1571" cy="327"/>
          </a:xfrm>
        </p:grpSpPr>
        <p:sp>
          <p:nvSpPr>
            <p:cNvPr id="21513" name="Rectangle 14"/>
            <p:cNvSpPr>
              <a:spLocks noChangeArrowheads="1"/>
            </p:cNvSpPr>
            <p:nvPr/>
          </p:nvSpPr>
          <p:spPr bwMode="auto">
            <a:xfrm>
              <a:off x="3901" y="1920"/>
              <a:ext cx="1571" cy="327"/>
            </a:xfrm>
            <a:prstGeom prst="rect">
              <a:avLst/>
            </a:prstGeom>
            <a:noFill/>
            <a:ln w="9525">
              <a:noFill/>
              <a:miter lim="800000"/>
              <a:headEnd/>
              <a:tailEnd/>
            </a:ln>
          </p:spPr>
          <p:txBody>
            <a:bodyPr wrap="none">
              <a:spAutoFit/>
            </a:bodyPr>
            <a:lstStyle/>
            <a:p>
              <a:pPr algn="ctr"/>
              <a:r>
                <a:rPr lang="en-US" sz="2800"/>
                <a:t>(X + Y)</a:t>
              </a:r>
              <a:r>
                <a:rPr lang="en-US" sz="2800">
                  <a:latin typeface="Symbol" pitchFamily="18" charset="2"/>
                </a:rPr>
                <a:t>×</a:t>
              </a:r>
              <a:r>
                <a:rPr lang="en-US" sz="2800"/>
                <a:t>(X + Z)</a:t>
              </a:r>
            </a:p>
          </p:txBody>
        </p:sp>
        <p:sp>
          <p:nvSpPr>
            <p:cNvPr id="21514" name="Line 22"/>
            <p:cNvSpPr>
              <a:spLocks noChangeShapeType="1"/>
            </p:cNvSpPr>
            <p:nvPr/>
          </p:nvSpPr>
          <p:spPr bwMode="auto">
            <a:xfrm>
              <a:off x="4032" y="1968"/>
              <a:ext cx="192" cy="0"/>
            </a:xfrm>
            <a:prstGeom prst="line">
              <a:avLst/>
            </a:prstGeom>
            <a:noFill/>
            <a:ln w="19050">
              <a:solidFill>
                <a:schemeClr val="tx1"/>
              </a:solidFill>
              <a:round/>
              <a:headEnd/>
              <a:tailEnd/>
            </a:ln>
          </p:spPr>
          <p:txBody>
            <a:bodyPr/>
            <a:lstStyle/>
            <a:p>
              <a:endParaRPr lang="en-US"/>
            </a:p>
          </p:txBody>
        </p:sp>
      </p:grpSp>
      <p:sp>
        <p:nvSpPr>
          <p:cNvPr id="20" name="Slide Number Placeholder 19"/>
          <p:cNvSpPr>
            <a:spLocks noGrp="1"/>
          </p:cNvSpPr>
          <p:nvPr>
            <p:ph type="sldNum" sz="quarter" idx="12"/>
          </p:nvPr>
        </p:nvSpPr>
        <p:spPr/>
        <p:txBody>
          <a:bodyPr/>
          <a:lstStyle/>
          <a:p>
            <a:pPr>
              <a:defRPr/>
            </a:pPr>
            <a:fld id="{DA026E9B-F6B5-44A0-A3D2-5C9FD3A54CFE}" type="slidenum">
              <a:rPr lang="en-US" smtClean="0"/>
              <a:pPr>
                <a:defRPr/>
              </a:pPr>
              <a:t>23</a:t>
            </a:fld>
            <a:endParaRPr lang="en-US"/>
          </a:p>
        </p:txBody>
      </p:sp>
    </p:spTree>
    <p:extLst>
      <p:ext uri="{BB962C8B-B14F-4D97-AF65-F5344CB8AC3E}">
        <p14:creationId xmlns:p14="http://schemas.microsoft.com/office/powerpoint/2010/main" val="424352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959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49"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Sandige\3\tiff\015.tif"/>
          <p:cNvPicPr>
            <a:picLocks noChangeAspect="1" noChangeArrowheads="1"/>
          </p:cNvPicPr>
          <p:nvPr/>
        </p:nvPicPr>
        <p:blipFill>
          <a:blip r:embed="rId2"/>
          <a:srcRect l="51025" b="32372"/>
          <a:stretch>
            <a:fillRect/>
          </a:stretch>
        </p:blipFill>
        <p:spPr bwMode="auto">
          <a:xfrm>
            <a:off x="228600" y="1704975"/>
            <a:ext cx="8686800" cy="4837113"/>
          </a:xfrm>
          <a:prstGeom prst="rect">
            <a:avLst/>
          </a:prstGeom>
          <a:noFill/>
          <a:ln w="9525">
            <a:noFill/>
            <a:miter lim="800000"/>
            <a:headEnd/>
            <a:tailEnd/>
          </a:ln>
        </p:spPr>
      </p:pic>
      <p:sp>
        <p:nvSpPr>
          <p:cNvPr id="22531" name="Rectangle 3"/>
          <p:cNvSpPr>
            <a:spLocks noGrp="1" noChangeArrowheads="1"/>
          </p:cNvSpPr>
          <p:nvPr>
            <p:ph type="title" idx="4294967295"/>
          </p:nvPr>
        </p:nvSpPr>
        <p:spPr/>
        <p:txBody>
          <a:bodyPr/>
          <a:lstStyle/>
          <a:p>
            <a:pPr eaLnBrk="1" hangingPunct="1"/>
            <a:r>
              <a:rPr lang="en-US" smtClean="0"/>
              <a:t>Analyzing Logic Circuits</a:t>
            </a:r>
          </a:p>
        </p:txBody>
      </p:sp>
      <p:grpSp>
        <p:nvGrpSpPr>
          <p:cNvPr id="2" name="Group 10"/>
          <p:cNvGrpSpPr>
            <a:grpSpLocks/>
          </p:cNvGrpSpPr>
          <p:nvPr/>
        </p:nvGrpSpPr>
        <p:grpSpPr bwMode="auto">
          <a:xfrm>
            <a:off x="2463800" y="4129088"/>
            <a:ext cx="420688" cy="519112"/>
            <a:chOff x="1552" y="2601"/>
            <a:chExt cx="265" cy="327"/>
          </a:xfrm>
        </p:grpSpPr>
        <p:sp>
          <p:nvSpPr>
            <p:cNvPr id="22540" name="Text Box 5"/>
            <p:cNvSpPr txBox="1">
              <a:spLocks noChangeArrowheads="1"/>
            </p:cNvSpPr>
            <p:nvPr/>
          </p:nvSpPr>
          <p:spPr bwMode="auto">
            <a:xfrm>
              <a:off x="1552" y="2601"/>
              <a:ext cx="265" cy="327"/>
            </a:xfrm>
            <a:prstGeom prst="rect">
              <a:avLst/>
            </a:prstGeom>
            <a:noFill/>
            <a:ln w="9525">
              <a:noFill/>
              <a:miter lim="800000"/>
              <a:headEnd/>
              <a:tailEnd/>
            </a:ln>
          </p:spPr>
          <p:txBody>
            <a:bodyPr wrap="none">
              <a:spAutoFit/>
            </a:bodyPr>
            <a:lstStyle/>
            <a:p>
              <a:pPr algn="ctr"/>
              <a:r>
                <a:rPr lang="en-US" sz="2800"/>
                <a:t>C</a:t>
              </a:r>
            </a:p>
          </p:txBody>
        </p:sp>
        <p:sp>
          <p:nvSpPr>
            <p:cNvPr id="22541" name="Line 6"/>
            <p:cNvSpPr>
              <a:spLocks noChangeShapeType="1"/>
            </p:cNvSpPr>
            <p:nvPr/>
          </p:nvSpPr>
          <p:spPr bwMode="auto">
            <a:xfrm>
              <a:off x="1594" y="2649"/>
              <a:ext cx="192" cy="0"/>
            </a:xfrm>
            <a:prstGeom prst="line">
              <a:avLst/>
            </a:prstGeom>
            <a:noFill/>
            <a:ln w="19050">
              <a:solidFill>
                <a:schemeClr val="tx1"/>
              </a:solidFill>
              <a:round/>
              <a:headEnd/>
              <a:tailEnd/>
            </a:ln>
          </p:spPr>
          <p:txBody>
            <a:bodyPr/>
            <a:lstStyle/>
            <a:p>
              <a:endParaRPr lang="en-US"/>
            </a:p>
          </p:txBody>
        </p:sp>
      </p:grpSp>
      <p:sp>
        <p:nvSpPr>
          <p:cNvPr id="297992" name="Rectangle 8"/>
          <p:cNvSpPr>
            <a:spLocks noChangeArrowheads="1"/>
          </p:cNvSpPr>
          <p:nvPr/>
        </p:nvSpPr>
        <p:spPr bwMode="auto">
          <a:xfrm>
            <a:off x="4935538" y="2438400"/>
            <a:ext cx="766762" cy="519113"/>
          </a:xfrm>
          <a:prstGeom prst="rect">
            <a:avLst/>
          </a:prstGeom>
          <a:noFill/>
          <a:ln w="9525">
            <a:noFill/>
            <a:miter lim="800000"/>
            <a:headEnd/>
            <a:tailEnd/>
          </a:ln>
        </p:spPr>
        <p:txBody>
          <a:bodyPr wrap="none">
            <a:spAutoFit/>
          </a:bodyPr>
          <a:lstStyle/>
          <a:p>
            <a:pPr algn="ctr"/>
            <a:r>
              <a:rPr lang="en-US" sz="2800"/>
              <a:t>A</a:t>
            </a:r>
            <a:r>
              <a:rPr lang="en-US" sz="2800">
                <a:latin typeface="Symbol" pitchFamily="18" charset="2"/>
              </a:rPr>
              <a:t>×</a:t>
            </a:r>
            <a:r>
              <a:rPr lang="en-US" sz="2800"/>
              <a:t>B</a:t>
            </a:r>
          </a:p>
        </p:txBody>
      </p:sp>
      <p:grpSp>
        <p:nvGrpSpPr>
          <p:cNvPr id="3" name="Group 15"/>
          <p:cNvGrpSpPr>
            <a:grpSpLocks/>
          </p:cNvGrpSpPr>
          <p:nvPr/>
        </p:nvGrpSpPr>
        <p:grpSpPr bwMode="auto">
          <a:xfrm>
            <a:off x="4824413" y="4427538"/>
            <a:ext cx="746125" cy="519112"/>
            <a:chOff x="3039" y="2789"/>
            <a:chExt cx="470" cy="327"/>
          </a:xfrm>
        </p:grpSpPr>
        <p:sp>
          <p:nvSpPr>
            <p:cNvPr id="22538" name="Rectangle 7"/>
            <p:cNvSpPr>
              <a:spLocks noChangeArrowheads="1"/>
            </p:cNvSpPr>
            <p:nvPr/>
          </p:nvSpPr>
          <p:spPr bwMode="auto">
            <a:xfrm>
              <a:off x="3039" y="2789"/>
              <a:ext cx="470" cy="327"/>
            </a:xfrm>
            <a:prstGeom prst="rect">
              <a:avLst/>
            </a:prstGeom>
            <a:noFill/>
            <a:ln w="9525">
              <a:noFill/>
              <a:miter lim="800000"/>
              <a:headEnd/>
              <a:tailEnd/>
            </a:ln>
          </p:spPr>
          <p:txBody>
            <a:bodyPr wrap="none">
              <a:spAutoFit/>
            </a:bodyPr>
            <a:lstStyle/>
            <a:p>
              <a:pPr algn="ctr"/>
              <a:r>
                <a:rPr lang="en-US" sz="2800"/>
                <a:t>B</a:t>
              </a:r>
              <a:r>
                <a:rPr lang="en-US" sz="2800">
                  <a:latin typeface="Symbol" pitchFamily="18" charset="2"/>
                </a:rPr>
                <a:t>×</a:t>
              </a:r>
              <a:r>
                <a:rPr lang="en-US" sz="2800"/>
                <a:t>C</a:t>
              </a:r>
            </a:p>
          </p:txBody>
        </p:sp>
        <p:sp>
          <p:nvSpPr>
            <p:cNvPr id="22539" name="Line 9"/>
            <p:cNvSpPr>
              <a:spLocks noChangeShapeType="1"/>
            </p:cNvSpPr>
            <p:nvPr/>
          </p:nvSpPr>
          <p:spPr bwMode="auto">
            <a:xfrm>
              <a:off x="3312" y="2832"/>
              <a:ext cx="144" cy="0"/>
            </a:xfrm>
            <a:prstGeom prst="line">
              <a:avLst/>
            </a:prstGeom>
            <a:noFill/>
            <a:ln w="19050">
              <a:solidFill>
                <a:schemeClr val="tx1"/>
              </a:solidFill>
              <a:round/>
              <a:headEnd/>
              <a:tailEnd/>
            </a:ln>
          </p:spPr>
          <p:txBody>
            <a:bodyPr/>
            <a:lstStyle/>
            <a:p>
              <a:endParaRPr lang="en-US"/>
            </a:p>
          </p:txBody>
        </p:sp>
      </p:grpSp>
      <p:grpSp>
        <p:nvGrpSpPr>
          <p:cNvPr id="4" name="Group 16"/>
          <p:cNvGrpSpPr>
            <a:grpSpLocks/>
          </p:cNvGrpSpPr>
          <p:nvPr/>
        </p:nvGrpSpPr>
        <p:grpSpPr bwMode="auto">
          <a:xfrm>
            <a:off x="7132638" y="2971800"/>
            <a:ext cx="1706562" cy="519113"/>
            <a:chOff x="4493" y="1872"/>
            <a:chExt cx="1075" cy="327"/>
          </a:xfrm>
        </p:grpSpPr>
        <p:sp>
          <p:nvSpPr>
            <p:cNvPr id="22536" name="Rectangle 13"/>
            <p:cNvSpPr>
              <a:spLocks noChangeArrowheads="1"/>
            </p:cNvSpPr>
            <p:nvPr/>
          </p:nvSpPr>
          <p:spPr bwMode="auto">
            <a:xfrm>
              <a:off x="4493" y="1872"/>
              <a:ext cx="1075" cy="327"/>
            </a:xfrm>
            <a:prstGeom prst="rect">
              <a:avLst/>
            </a:prstGeom>
            <a:noFill/>
            <a:ln w="9525">
              <a:noFill/>
              <a:miter lim="800000"/>
              <a:headEnd/>
              <a:tailEnd/>
            </a:ln>
          </p:spPr>
          <p:txBody>
            <a:bodyPr wrap="none">
              <a:spAutoFit/>
            </a:bodyPr>
            <a:lstStyle/>
            <a:p>
              <a:pPr algn="ctr"/>
              <a:r>
                <a:rPr lang="en-US" sz="2800"/>
                <a:t>A</a:t>
              </a:r>
              <a:r>
                <a:rPr lang="en-US" sz="2800">
                  <a:latin typeface="Symbol" pitchFamily="18" charset="2"/>
                </a:rPr>
                <a:t>×</a:t>
              </a:r>
              <a:r>
                <a:rPr lang="en-US" sz="2800"/>
                <a:t>B + B</a:t>
              </a:r>
              <a:r>
                <a:rPr lang="en-US" sz="2800">
                  <a:latin typeface="Symbol" pitchFamily="18" charset="2"/>
                </a:rPr>
                <a:t>×</a:t>
              </a:r>
              <a:r>
                <a:rPr lang="en-US" sz="2800"/>
                <a:t>C</a:t>
              </a:r>
            </a:p>
          </p:txBody>
        </p:sp>
        <p:sp>
          <p:nvSpPr>
            <p:cNvPr id="22537" name="Line 14"/>
            <p:cNvSpPr>
              <a:spLocks noChangeShapeType="1"/>
            </p:cNvSpPr>
            <p:nvPr/>
          </p:nvSpPr>
          <p:spPr bwMode="auto">
            <a:xfrm flipV="1">
              <a:off x="5376" y="1915"/>
              <a:ext cx="144" cy="5"/>
            </a:xfrm>
            <a:prstGeom prst="line">
              <a:avLst/>
            </a:prstGeom>
            <a:noFill/>
            <a:ln w="19050">
              <a:solidFill>
                <a:schemeClr val="tx1"/>
              </a:solidFill>
              <a:round/>
              <a:headEnd/>
              <a:tailEnd/>
            </a:ln>
          </p:spPr>
          <p:txBody>
            <a:bodyPr/>
            <a:lstStyle/>
            <a:p>
              <a:endParaRPr lang="en-US"/>
            </a:p>
          </p:txBody>
        </p:sp>
      </p:grpSp>
      <p:sp>
        <p:nvSpPr>
          <p:cNvPr id="14" name="Slide Number Placeholder 13"/>
          <p:cNvSpPr>
            <a:spLocks noGrp="1"/>
          </p:cNvSpPr>
          <p:nvPr>
            <p:ph type="sldNum" sz="quarter" idx="12"/>
          </p:nvPr>
        </p:nvSpPr>
        <p:spPr/>
        <p:txBody>
          <a:bodyPr/>
          <a:lstStyle/>
          <a:p>
            <a:pPr>
              <a:defRPr/>
            </a:pPr>
            <a:fld id="{DA026E9B-F6B5-44A0-A3D2-5C9FD3A54CFE}" type="slidenum">
              <a:rPr lang="en-US" smtClean="0"/>
              <a:pPr>
                <a:defRPr/>
              </a:pPr>
              <a:t>24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79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92"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Grp="1" noChangeArrowheads="1"/>
          </p:cNvSpPr>
          <p:nvPr>
            <p:ph type="title" idx="4294967295"/>
          </p:nvPr>
        </p:nvSpPr>
        <p:spPr>
          <a:xfrm>
            <a:off x="609600" y="685800"/>
            <a:ext cx="8077200" cy="5562600"/>
          </a:xfrm>
          <a:solidFill>
            <a:srgbClr val="FFFF00"/>
          </a:solidFill>
        </p:spPr>
        <p:txBody>
          <a:bodyPr/>
          <a:lstStyle/>
          <a:p>
            <a:pPr eaLnBrk="1" hangingPunct="1"/>
            <a:r>
              <a:rPr lang="en-US" sz="11500" b="1" dirty="0" smtClean="0">
                <a:solidFill>
                  <a:srgbClr val="FF0000"/>
                </a:solidFill>
                <a:effectLst>
                  <a:outerShdw blurRad="38100" dist="38100" dir="2700000" algn="tl">
                    <a:srgbClr val="000000">
                      <a:alpha val="43137"/>
                    </a:srgbClr>
                  </a:outerShdw>
                </a:effectLst>
              </a:rPr>
              <a:t>Designing Logic Circuits</a:t>
            </a:r>
          </a:p>
        </p:txBody>
      </p:sp>
    </p:spTree>
    <p:extLst>
      <p:ext uri="{BB962C8B-B14F-4D97-AF65-F5344CB8AC3E}">
        <p14:creationId xmlns:p14="http://schemas.microsoft.com/office/powerpoint/2010/main" val="16590448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title"/>
          </p:nvPr>
        </p:nvSpPr>
        <p:spPr/>
        <p:txBody>
          <a:bodyPr/>
          <a:lstStyle/>
          <a:p>
            <a:pPr eaLnBrk="1" hangingPunct="1"/>
            <a:r>
              <a:rPr lang="en-US" smtClean="0"/>
              <a:t>Designing Logic Circuits</a:t>
            </a:r>
          </a:p>
        </p:txBody>
      </p:sp>
      <p:pic>
        <p:nvPicPr>
          <p:cNvPr id="23555" name="Picture 14" descr="C:\Sandige\3\tiff\016.tif"/>
          <p:cNvPicPr>
            <a:picLocks noChangeAspect="1" noChangeArrowheads="1"/>
          </p:cNvPicPr>
          <p:nvPr/>
        </p:nvPicPr>
        <p:blipFill>
          <a:blip r:embed="rId2"/>
          <a:srcRect l="11232" r="11232" b="13017"/>
          <a:stretch>
            <a:fillRect/>
          </a:stretch>
        </p:blipFill>
        <p:spPr bwMode="auto">
          <a:xfrm>
            <a:off x="2133600" y="2971800"/>
            <a:ext cx="4876800" cy="3405188"/>
          </a:xfrm>
          <a:prstGeom prst="rect">
            <a:avLst/>
          </a:prstGeom>
          <a:noFill/>
          <a:ln w="9525">
            <a:noFill/>
            <a:miter lim="800000"/>
            <a:headEnd/>
            <a:tailEnd/>
          </a:ln>
        </p:spPr>
      </p:pic>
      <p:grpSp>
        <p:nvGrpSpPr>
          <p:cNvPr id="23556" name="Group 27"/>
          <p:cNvGrpSpPr>
            <a:grpSpLocks/>
          </p:cNvGrpSpPr>
          <p:nvPr/>
        </p:nvGrpSpPr>
        <p:grpSpPr bwMode="auto">
          <a:xfrm>
            <a:off x="2501900" y="1676400"/>
            <a:ext cx="3746500" cy="519113"/>
            <a:chOff x="1576" y="1056"/>
            <a:chExt cx="2360" cy="327"/>
          </a:xfrm>
        </p:grpSpPr>
        <p:sp>
          <p:nvSpPr>
            <p:cNvPr id="23567" name="Rectangle 16"/>
            <p:cNvSpPr>
              <a:spLocks noChangeArrowheads="1"/>
            </p:cNvSpPr>
            <p:nvPr/>
          </p:nvSpPr>
          <p:spPr bwMode="auto">
            <a:xfrm>
              <a:off x="1576" y="1056"/>
              <a:ext cx="2360" cy="327"/>
            </a:xfrm>
            <a:prstGeom prst="rect">
              <a:avLst/>
            </a:prstGeom>
            <a:noFill/>
            <a:ln w="9525">
              <a:noFill/>
              <a:miter lim="800000"/>
              <a:headEnd/>
              <a:tailEnd/>
            </a:ln>
          </p:spPr>
          <p:txBody>
            <a:bodyPr wrap="none">
              <a:spAutoFit/>
            </a:bodyPr>
            <a:lstStyle/>
            <a:p>
              <a:pPr algn="ctr"/>
              <a:r>
                <a:rPr lang="en-US" sz="2800"/>
                <a:t>F1 = A</a:t>
              </a:r>
              <a:r>
                <a:rPr lang="en-US" sz="2800">
                  <a:latin typeface="Symbol" pitchFamily="18" charset="2"/>
                </a:rPr>
                <a:t>×</a:t>
              </a:r>
              <a:r>
                <a:rPr lang="en-US" sz="2800"/>
                <a:t>B</a:t>
              </a:r>
              <a:r>
                <a:rPr lang="en-US" sz="2800">
                  <a:latin typeface="Symbol" pitchFamily="18" charset="2"/>
                </a:rPr>
                <a:t>×</a:t>
              </a:r>
              <a:r>
                <a:rPr lang="en-US" sz="2800"/>
                <a:t>C + B</a:t>
              </a:r>
              <a:r>
                <a:rPr lang="en-US" sz="2800">
                  <a:latin typeface="Symbol" pitchFamily="18" charset="2"/>
                </a:rPr>
                <a:t>×</a:t>
              </a:r>
              <a:r>
                <a:rPr lang="en-US" sz="2800"/>
                <a:t>C + A</a:t>
              </a:r>
              <a:r>
                <a:rPr lang="en-US" sz="2800">
                  <a:latin typeface="Symbol" pitchFamily="18" charset="2"/>
                </a:rPr>
                <a:t>×</a:t>
              </a:r>
              <a:r>
                <a:rPr lang="en-US" sz="2800"/>
                <a:t>B</a:t>
              </a:r>
            </a:p>
          </p:txBody>
        </p:sp>
        <p:sp>
          <p:nvSpPr>
            <p:cNvPr id="23568" name="Line 17"/>
            <p:cNvSpPr>
              <a:spLocks noChangeShapeType="1"/>
            </p:cNvSpPr>
            <p:nvPr/>
          </p:nvSpPr>
          <p:spPr bwMode="auto">
            <a:xfrm flipV="1">
              <a:off x="2131" y="1099"/>
              <a:ext cx="144" cy="5"/>
            </a:xfrm>
            <a:prstGeom prst="line">
              <a:avLst/>
            </a:prstGeom>
            <a:noFill/>
            <a:ln w="19050">
              <a:solidFill>
                <a:schemeClr val="tx1"/>
              </a:solidFill>
              <a:round/>
              <a:headEnd/>
              <a:tailEnd/>
            </a:ln>
          </p:spPr>
          <p:txBody>
            <a:bodyPr/>
            <a:lstStyle/>
            <a:p>
              <a:endParaRPr lang="en-US"/>
            </a:p>
          </p:txBody>
        </p:sp>
        <p:sp>
          <p:nvSpPr>
            <p:cNvPr id="23569" name="Line 18"/>
            <p:cNvSpPr>
              <a:spLocks noChangeShapeType="1"/>
            </p:cNvSpPr>
            <p:nvPr/>
          </p:nvSpPr>
          <p:spPr bwMode="auto">
            <a:xfrm flipV="1">
              <a:off x="2544" y="1104"/>
              <a:ext cx="144" cy="5"/>
            </a:xfrm>
            <a:prstGeom prst="line">
              <a:avLst/>
            </a:prstGeom>
            <a:noFill/>
            <a:ln w="19050">
              <a:solidFill>
                <a:schemeClr val="tx1"/>
              </a:solidFill>
              <a:round/>
              <a:headEnd/>
              <a:tailEnd/>
            </a:ln>
          </p:spPr>
          <p:txBody>
            <a:bodyPr/>
            <a:lstStyle/>
            <a:p>
              <a:endParaRPr lang="en-US"/>
            </a:p>
          </p:txBody>
        </p:sp>
        <p:sp>
          <p:nvSpPr>
            <p:cNvPr id="23570" name="Line 19"/>
            <p:cNvSpPr>
              <a:spLocks noChangeShapeType="1"/>
            </p:cNvSpPr>
            <p:nvPr/>
          </p:nvSpPr>
          <p:spPr bwMode="auto">
            <a:xfrm flipV="1">
              <a:off x="2928" y="1104"/>
              <a:ext cx="144" cy="5"/>
            </a:xfrm>
            <a:prstGeom prst="line">
              <a:avLst/>
            </a:prstGeom>
            <a:noFill/>
            <a:ln w="19050">
              <a:solidFill>
                <a:schemeClr val="tx1"/>
              </a:solidFill>
              <a:round/>
              <a:headEnd/>
              <a:tailEnd/>
            </a:ln>
          </p:spPr>
          <p:txBody>
            <a:bodyPr/>
            <a:lstStyle/>
            <a:p>
              <a:endParaRPr lang="en-US"/>
            </a:p>
          </p:txBody>
        </p:sp>
        <p:sp>
          <p:nvSpPr>
            <p:cNvPr id="23571" name="Line 20"/>
            <p:cNvSpPr>
              <a:spLocks noChangeShapeType="1"/>
            </p:cNvSpPr>
            <p:nvPr/>
          </p:nvSpPr>
          <p:spPr bwMode="auto">
            <a:xfrm flipV="1">
              <a:off x="3744" y="1104"/>
              <a:ext cx="144" cy="5"/>
            </a:xfrm>
            <a:prstGeom prst="line">
              <a:avLst/>
            </a:prstGeom>
            <a:noFill/>
            <a:ln w="19050">
              <a:solidFill>
                <a:schemeClr val="tx1"/>
              </a:solidFill>
              <a:round/>
              <a:headEnd/>
              <a:tailEnd/>
            </a:ln>
          </p:spPr>
          <p:txBody>
            <a:bodyPr/>
            <a:lstStyle/>
            <a:p>
              <a:endParaRPr lang="en-US"/>
            </a:p>
          </p:txBody>
        </p:sp>
      </p:grpSp>
      <p:grpSp>
        <p:nvGrpSpPr>
          <p:cNvPr id="3" name="Group 26"/>
          <p:cNvGrpSpPr>
            <a:grpSpLocks/>
          </p:cNvGrpSpPr>
          <p:nvPr/>
        </p:nvGrpSpPr>
        <p:grpSpPr bwMode="auto">
          <a:xfrm>
            <a:off x="3276600" y="1524000"/>
            <a:ext cx="3048000" cy="914400"/>
            <a:chOff x="2064" y="960"/>
            <a:chExt cx="1920" cy="576"/>
          </a:xfrm>
        </p:grpSpPr>
        <p:sp>
          <p:nvSpPr>
            <p:cNvPr id="23564" name="Oval 21"/>
            <p:cNvSpPr>
              <a:spLocks noChangeArrowheads="1"/>
            </p:cNvSpPr>
            <p:nvPr/>
          </p:nvSpPr>
          <p:spPr bwMode="auto">
            <a:xfrm>
              <a:off x="2064" y="960"/>
              <a:ext cx="672" cy="576"/>
            </a:xfrm>
            <a:prstGeom prst="ellipse">
              <a:avLst/>
            </a:prstGeom>
            <a:noFill/>
            <a:ln w="28575">
              <a:solidFill>
                <a:srgbClr val="FF0000"/>
              </a:solidFill>
              <a:round/>
              <a:headEnd/>
              <a:tailEnd/>
            </a:ln>
          </p:spPr>
          <p:txBody>
            <a:bodyPr wrap="none" anchor="ctr"/>
            <a:lstStyle/>
            <a:p>
              <a:endParaRPr lang="en-US"/>
            </a:p>
          </p:txBody>
        </p:sp>
        <p:sp>
          <p:nvSpPr>
            <p:cNvPr id="23565" name="Oval 22"/>
            <p:cNvSpPr>
              <a:spLocks noChangeArrowheads="1"/>
            </p:cNvSpPr>
            <p:nvPr/>
          </p:nvSpPr>
          <p:spPr bwMode="auto">
            <a:xfrm>
              <a:off x="2880" y="1008"/>
              <a:ext cx="480" cy="480"/>
            </a:xfrm>
            <a:prstGeom prst="ellipse">
              <a:avLst/>
            </a:prstGeom>
            <a:noFill/>
            <a:ln w="28575">
              <a:solidFill>
                <a:srgbClr val="FF0000"/>
              </a:solidFill>
              <a:round/>
              <a:headEnd/>
              <a:tailEnd/>
            </a:ln>
          </p:spPr>
          <p:txBody>
            <a:bodyPr wrap="none" anchor="ctr"/>
            <a:lstStyle/>
            <a:p>
              <a:endParaRPr lang="en-US"/>
            </a:p>
          </p:txBody>
        </p:sp>
        <p:sp>
          <p:nvSpPr>
            <p:cNvPr id="23566" name="Oval 23"/>
            <p:cNvSpPr>
              <a:spLocks noChangeArrowheads="1"/>
            </p:cNvSpPr>
            <p:nvPr/>
          </p:nvSpPr>
          <p:spPr bwMode="auto">
            <a:xfrm>
              <a:off x="3504" y="1008"/>
              <a:ext cx="480" cy="480"/>
            </a:xfrm>
            <a:prstGeom prst="ellipse">
              <a:avLst/>
            </a:prstGeom>
            <a:noFill/>
            <a:ln w="28575">
              <a:solidFill>
                <a:srgbClr val="FF0000"/>
              </a:solidFill>
              <a:round/>
              <a:headEnd/>
              <a:tailEnd/>
            </a:ln>
          </p:spPr>
          <p:txBody>
            <a:bodyPr wrap="none" anchor="ctr"/>
            <a:lstStyle/>
            <a:p>
              <a:endParaRPr lang="en-US"/>
            </a:p>
          </p:txBody>
        </p:sp>
      </p:grpSp>
      <p:sp>
        <p:nvSpPr>
          <p:cNvPr id="300056" name="Text Box 24"/>
          <p:cNvSpPr txBox="1">
            <a:spLocks noChangeArrowheads="1"/>
          </p:cNvSpPr>
          <p:nvPr/>
        </p:nvSpPr>
        <p:spPr bwMode="auto">
          <a:xfrm>
            <a:off x="1905000" y="2438400"/>
            <a:ext cx="5399088" cy="457200"/>
          </a:xfrm>
          <a:prstGeom prst="rect">
            <a:avLst/>
          </a:prstGeom>
          <a:noFill/>
          <a:ln w="9525">
            <a:noFill/>
            <a:miter lim="800000"/>
            <a:headEnd/>
            <a:tailEnd/>
          </a:ln>
        </p:spPr>
        <p:txBody>
          <a:bodyPr wrap="none">
            <a:spAutoFit/>
          </a:bodyPr>
          <a:lstStyle/>
          <a:p>
            <a:pPr algn="ctr"/>
            <a:r>
              <a:rPr lang="en-US">
                <a:solidFill>
                  <a:srgbClr val="FF0000"/>
                </a:solidFill>
              </a:rPr>
              <a:t>SOP form with 3 terms </a:t>
            </a:r>
            <a:r>
              <a:rPr lang="en-US">
                <a:solidFill>
                  <a:srgbClr val="FF0000"/>
                </a:solidFill>
                <a:sym typeface="Wingdings" pitchFamily="2" charset="2"/>
              </a:rPr>
              <a:t> 3 input OR gate</a:t>
            </a:r>
            <a:endParaRPr lang="en-US">
              <a:solidFill>
                <a:srgbClr val="FF0000"/>
              </a:solidFill>
            </a:endParaRPr>
          </a:p>
        </p:txBody>
      </p:sp>
      <p:sp>
        <p:nvSpPr>
          <p:cNvPr id="300057" name="Oval 25"/>
          <p:cNvSpPr>
            <a:spLocks noChangeArrowheads="1"/>
          </p:cNvSpPr>
          <p:nvPr/>
        </p:nvSpPr>
        <p:spPr bwMode="auto">
          <a:xfrm>
            <a:off x="5029200" y="4191000"/>
            <a:ext cx="1752600" cy="1295400"/>
          </a:xfrm>
          <a:prstGeom prst="ellipse">
            <a:avLst/>
          </a:prstGeom>
          <a:noFill/>
          <a:ln w="38100">
            <a:solidFill>
              <a:srgbClr val="FF0000"/>
            </a:solidFill>
            <a:round/>
            <a:headEnd/>
            <a:tailEnd/>
          </a:ln>
        </p:spPr>
        <p:txBody>
          <a:bodyPr wrap="none" anchor="ctr"/>
          <a:lstStyle/>
          <a:p>
            <a:endParaRPr lang="en-US"/>
          </a:p>
        </p:txBody>
      </p:sp>
      <p:grpSp>
        <p:nvGrpSpPr>
          <p:cNvPr id="4" name="Group 31"/>
          <p:cNvGrpSpPr>
            <a:grpSpLocks/>
          </p:cNvGrpSpPr>
          <p:nvPr/>
        </p:nvGrpSpPr>
        <p:grpSpPr bwMode="auto">
          <a:xfrm>
            <a:off x="3886200" y="2362200"/>
            <a:ext cx="2057400" cy="3048000"/>
            <a:chOff x="2448" y="1488"/>
            <a:chExt cx="1296" cy="1920"/>
          </a:xfrm>
        </p:grpSpPr>
        <p:sp>
          <p:nvSpPr>
            <p:cNvPr id="23561" name="Line 28"/>
            <p:cNvSpPr>
              <a:spLocks noChangeShapeType="1"/>
            </p:cNvSpPr>
            <p:nvPr/>
          </p:nvSpPr>
          <p:spPr bwMode="auto">
            <a:xfrm>
              <a:off x="2448" y="1536"/>
              <a:ext cx="96" cy="480"/>
            </a:xfrm>
            <a:prstGeom prst="line">
              <a:avLst/>
            </a:prstGeom>
            <a:noFill/>
            <a:ln w="28575">
              <a:solidFill>
                <a:srgbClr val="FF0000"/>
              </a:solidFill>
              <a:round/>
              <a:headEnd/>
              <a:tailEnd type="triangle" w="med" len="med"/>
            </a:ln>
          </p:spPr>
          <p:txBody>
            <a:bodyPr/>
            <a:lstStyle/>
            <a:p>
              <a:endParaRPr lang="en-US"/>
            </a:p>
          </p:txBody>
        </p:sp>
        <p:sp>
          <p:nvSpPr>
            <p:cNvPr id="23562" name="Line 29"/>
            <p:cNvSpPr>
              <a:spLocks noChangeShapeType="1"/>
            </p:cNvSpPr>
            <p:nvPr/>
          </p:nvSpPr>
          <p:spPr bwMode="auto">
            <a:xfrm flipH="1">
              <a:off x="2784" y="1488"/>
              <a:ext cx="336" cy="1296"/>
            </a:xfrm>
            <a:prstGeom prst="line">
              <a:avLst/>
            </a:prstGeom>
            <a:noFill/>
            <a:ln w="28575">
              <a:solidFill>
                <a:srgbClr val="FF0000"/>
              </a:solidFill>
              <a:round/>
              <a:headEnd/>
              <a:tailEnd type="triangle" w="med" len="med"/>
            </a:ln>
          </p:spPr>
          <p:txBody>
            <a:bodyPr/>
            <a:lstStyle/>
            <a:p>
              <a:endParaRPr lang="en-US"/>
            </a:p>
          </p:txBody>
        </p:sp>
        <p:sp>
          <p:nvSpPr>
            <p:cNvPr id="23563" name="Line 30"/>
            <p:cNvSpPr>
              <a:spLocks noChangeShapeType="1"/>
            </p:cNvSpPr>
            <p:nvPr/>
          </p:nvSpPr>
          <p:spPr bwMode="auto">
            <a:xfrm flipH="1">
              <a:off x="2784" y="1488"/>
              <a:ext cx="960" cy="1920"/>
            </a:xfrm>
            <a:prstGeom prst="line">
              <a:avLst/>
            </a:prstGeom>
            <a:noFill/>
            <a:ln w="28575">
              <a:solidFill>
                <a:srgbClr val="FF0000"/>
              </a:solidFill>
              <a:round/>
              <a:headEnd/>
              <a:tailEnd type="triangle" w="med" len="med"/>
            </a:ln>
          </p:spPr>
          <p:txBody>
            <a:bodyPr/>
            <a:lstStyle/>
            <a:p>
              <a:endParaRPr lang="en-US"/>
            </a:p>
          </p:txBody>
        </p:sp>
      </p:grpSp>
      <p:sp>
        <p:nvSpPr>
          <p:cNvPr id="20" name="Slide Number Placeholder 19"/>
          <p:cNvSpPr>
            <a:spLocks noGrp="1"/>
          </p:cNvSpPr>
          <p:nvPr>
            <p:ph type="sldNum" sz="quarter" idx="12"/>
          </p:nvPr>
        </p:nvSpPr>
        <p:spPr/>
        <p:txBody>
          <a:bodyPr/>
          <a:lstStyle/>
          <a:p>
            <a:pPr>
              <a:defRPr/>
            </a:pPr>
            <a:fld id="{F94DC74B-B701-4DF0-8BC9-5796C4E08456}" type="slidenum">
              <a:rPr lang="en-US" smtClean="0"/>
              <a:pPr>
                <a:defRPr/>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0056"/>
                                        </p:tgtEl>
                                        <p:attrNameLst>
                                          <p:attrName>style.visibility</p:attrName>
                                        </p:attrNameLst>
                                      </p:cBhvr>
                                      <p:to>
                                        <p:strVal val="visible"/>
                                      </p:to>
                                    </p:set>
                                  </p:childTnLst>
                                  <p:subTnLst>
                                    <p:set>
                                      <p:cBhvr override="childStyle">
                                        <p:cTn dur="1" fill="hold" display="0" masterRel="nextClick" afterEffect="1"/>
                                        <p:tgtEl>
                                          <p:spTgt spid="30005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0057"/>
                                        </p:tgtEl>
                                        <p:attrNameLst>
                                          <p:attrName>style.visibility</p:attrName>
                                        </p:attrNameLst>
                                      </p:cBhvr>
                                      <p:to>
                                        <p:strVal val="visible"/>
                                      </p:to>
                                    </p:set>
                                  </p:childTnLst>
                                  <p:subTnLst>
                                    <p:set>
                                      <p:cBhvr override="childStyle">
                                        <p:cTn dur="1" fill="hold" display="0" masterRel="nextClick" afterEffect="1"/>
                                        <p:tgtEl>
                                          <p:spTgt spid="30005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56" grpId="0" autoUpdateAnimBg="0"/>
      <p:bldP spid="3000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Designing Logic Circuits</a:t>
            </a:r>
          </a:p>
        </p:txBody>
      </p:sp>
      <p:pic>
        <p:nvPicPr>
          <p:cNvPr id="24579" name="Picture 3" descr="C:\Sandige\3\tiff\016.tif"/>
          <p:cNvPicPr>
            <a:picLocks noChangeAspect="1" noChangeArrowheads="1"/>
          </p:cNvPicPr>
          <p:nvPr/>
        </p:nvPicPr>
        <p:blipFill>
          <a:blip r:embed="rId2"/>
          <a:srcRect l="11232" r="11232" b="13017"/>
          <a:stretch>
            <a:fillRect/>
          </a:stretch>
        </p:blipFill>
        <p:spPr bwMode="auto">
          <a:xfrm>
            <a:off x="2133600" y="2971800"/>
            <a:ext cx="4876800" cy="3405188"/>
          </a:xfrm>
          <a:prstGeom prst="rect">
            <a:avLst/>
          </a:prstGeom>
          <a:noFill/>
          <a:ln w="9525">
            <a:noFill/>
            <a:miter lim="800000"/>
            <a:headEnd/>
            <a:tailEnd/>
          </a:ln>
        </p:spPr>
      </p:pic>
      <p:grpSp>
        <p:nvGrpSpPr>
          <p:cNvPr id="24580" name="Group 4"/>
          <p:cNvGrpSpPr>
            <a:grpSpLocks/>
          </p:cNvGrpSpPr>
          <p:nvPr/>
        </p:nvGrpSpPr>
        <p:grpSpPr bwMode="auto">
          <a:xfrm>
            <a:off x="2501900" y="1676400"/>
            <a:ext cx="3746500" cy="519113"/>
            <a:chOff x="1576" y="1056"/>
            <a:chExt cx="2360" cy="327"/>
          </a:xfrm>
        </p:grpSpPr>
        <p:sp>
          <p:nvSpPr>
            <p:cNvPr id="24597" name="Rectangle 5"/>
            <p:cNvSpPr>
              <a:spLocks noChangeArrowheads="1"/>
            </p:cNvSpPr>
            <p:nvPr/>
          </p:nvSpPr>
          <p:spPr bwMode="auto">
            <a:xfrm>
              <a:off x="1576" y="1056"/>
              <a:ext cx="2360" cy="327"/>
            </a:xfrm>
            <a:prstGeom prst="rect">
              <a:avLst/>
            </a:prstGeom>
            <a:noFill/>
            <a:ln w="9525">
              <a:noFill/>
              <a:miter lim="800000"/>
              <a:headEnd/>
              <a:tailEnd/>
            </a:ln>
          </p:spPr>
          <p:txBody>
            <a:bodyPr wrap="none">
              <a:spAutoFit/>
            </a:bodyPr>
            <a:lstStyle/>
            <a:p>
              <a:pPr algn="ctr"/>
              <a:r>
                <a:rPr lang="en-US" sz="2800"/>
                <a:t>F1 = A</a:t>
              </a:r>
              <a:r>
                <a:rPr lang="en-US" sz="2800">
                  <a:latin typeface="Symbol" pitchFamily="18" charset="2"/>
                </a:rPr>
                <a:t>×</a:t>
              </a:r>
              <a:r>
                <a:rPr lang="en-US" sz="2800"/>
                <a:t>B</a:t>
              </a:r>
              <a:r>
                <a:rPr lang="en-US" sz="2800">
                  <a:latin typeface="Symbol" pitchFamily="18" charset="2"/>
                </a:rPr>
                <a:t>×</a:t>
              </a:r>
              <a:r>
                <a:rPr lang="en-US" sz="2800"/>
                <a:t>C + B</a:t>
              </a:r>
              <a:r>
                <a:rPr lang="en-US" sz="2800">
                  <a:latin typeface="Symbol" pitchFamily="18" charset="2"/>
                </a:rPr>
                <a:t>×</a:t>
              </a:r>
              <a:r>
                <a:rPr lang="en-US" sz="2800"/>
                <a:t>C + A</a:t>
              </a:r>
              <a:r>
                <a:rPr lang="en-US" sz="2800">
                  <a:latin typeface="Symbol" pitchFamily="18" charset="2"/>
                </a:rPr>
                <a:t>×</a:t>
              </a:r>
              <a:r>
                <a:rPr lang="en-US" sz="2800"/>
                <a:t>B</a:t>
              </a:r>
            </a:p>
          </p:txBody>
        </p:sp>
        <p:sp>
          <p:nvSpPr>
            <p:cNvPr id="24598" name="Line 6"/>
            <p:cNvSpPr>
              <a:spLocks noChangeShapeType="1"/>
            </p:cNvSpPr>
            <p:nvPr/>
          </p:nvSpPr>
          <p:spPr bwMode="auto">
            <a:xfrm flipV="1">
              <a:off x="2131" y="1099"/>
              <a:ext cx="144" cy="5"/>
            </a:xfrm>
            <a:prstGeom prst="line">
              <a:avLst/>
            </a:prstGeom>
            <a:noFill/>
            <a:ln w="19050">
              <a:solidFill>
                <a:schemeClr val="tx1"/>
              </a:solidFill>
              <a:round/>
              <a:headEnd/>
              <a:tailEnd/>
            </a:ln>
          </p:spPr>
          <p:txBody>
            <a:bodyPr/>
            <a:lstStyle/>
            <a:p>
              <a:endParaRPr lang="en-US"/>
            </a:p>
          </p:txBody>
        </p:sp>
        <p:sp>
          <p:nvSpPr>
            <p:cNvPr id="24599" name="Line 7"/>
            <p:cNvSpPr>
              <a:spLocks noChangeShapeType="1"/>
            </p:cNvSpPr>
            <p:nvPr/>
          </p:nvSpPr>
          <p:spPr bwMode="auto">
            <a:xfrm flipV="1">
              <a:off x="2544" y="1104"/>
              <a:ext cx="144" cy="5"/>
            </a:xfrm>
            <a:prstGeom prst="line">
              <a:avLst/>
            </a:prstGeom>
            <a:noFill/>
            <a:ln w="19050">
              <a:solidFill>
                <a:schemeClr val="tx1"/>
              </a:solidFill>
              <a:round/>
              <a:headEnd/>
              <a:tailEnd/>
            </a:ln>
          </p:spPr>
          <p:txBody>
            <a:bodyPr/>
            <a:lstStyle/>
            <a:p>
              <a:endParaRPr lang="en-US"/>
            </a:p>
          </p:txBody>
        </p:sp>
        <p:sp>
          <p:nvSpPr>
            <p:cNvPr id="24600" name="Line 8"/>
            <p:cNvSpPr>
              <a:spLocks noChangeShapeType="1"/>
            </p:cNvSpPr>
            <p:nvPr/>
          </p:nvSpPr>
          <p:spPr bwMode="auto">
            <a:xfrm flipV="1">
              <a:off x="2928" y="1104"/>
              <a:ext cx="144" cy="5"/>
            </a:xfrm>
            <a:prstGeom prst="line">
              <a:avLst/>
            </a:prstGeom>
            <a:noFill/>
            <a:ln w="19050">
              <a:solidFill>
                <a:schemeClr val="tx1"/>
              </a:solidFill>
              <a:round/>
              <a:headEnd/>
              <a:tailEnd/>
            </a:ln>
          </p:spPr>
          <p:txBody>
            <a:bodyPr/>
            <a:lstStyle/>
            <a:p>
              <a:endParaRPr lang="en-US"/>
            </a:p>
          </p:txBody>
        </p:sp>
        <p:sp>
          <p:nvSpPr>
            <p:cNvPr id="24601" name="Line 9"/>
            <p:cNvSpPr>
              <a:spLocks noChangeShapeType="1"/>
            </p:cNvSpPr>
            <p:nvPr/>
          </p:nvSpPr>
          <p:spPr bwMode="auto">
            <a:xfrm flipV="1">
              <a:off x="3744" y="1104"/>
              <a:ext cx="144" cy="5"/>
            </a:xfrm>
            <a:prstGeom prst="line">
              <a:avLst/>
            </a:prstGeom>
            <a:noFill/>
            <a:ln w="19050">
              <a:solidFill>
                <a:schemeClr val="tx1"/>
              </a:solidFill>
              <a:round/>
              <a:headEnd/>
              <a:tailEnd/>
            </a:ln>
          </p:spPr>
          <p:txBody>
            <a:bodyPr/>
            <a:lstStyle/>
            <a:p>
              <a:endParaRPr lang="en-US"/>
            </a:p>
          </p:txBody>
        </p:sp>
      </p:grpSp>
      <p:sp>
        <p:nvSpPr>
          <p:cNvPr id="313364" name="Oval 20"/>
          <p:cNvSpPr>
            <a:spLocks noChangeArrowheads="1"/>
          </p:cNvSpPr>
          <p:nvPr/>
        </p:nvSpPr>
        <p:spPr bwMode="auto">
          <a:xfrm>
            <a:off x="3657600" y="1524000"/>
            <a:ext cx="304800" cy="914400"/>
          </a:xfrm>
          <a:prstGeom prst="ellipse">
            <a:avLst/>
          </a:prstGeom>
          <a:noFill/>
          <a:ln w="28575">
            <a:solidFill>
              <a:srgbClr val="FF0000"/>
            </a:solidFill>
            <a:round/>
            <a:headEnd/>
            <a:tailEnd/>
          </a:ln>
        </p:spPr>
        <p:txBody>
          <a:bodyPr wrap="none" anchor="ctr"/>
          <a:lstStyle/>
          <a:p>
            <a:endParaRPr lang="en-US"/>
          </a:p>
        </p:txBody>
      </p:sp>
      <p:grpSp>
        <p:nvGrpSpPr>
          <p:cNvPr id="3" name="Group 24"/>
          <p:cNvGrpSpPr>
            <a:grpSpLocks/>
          </p:cNvGrpSpPr>
          <p:nvPr/>
        </p:nvGrpSpPr>
        <p:grpSpPr bwMode="auto">
          <a:xfrm>
            <a:off x="2895600" y="1524000"/>
            <a:ext cx="762000" cy="1524000"/>
            <a:chOff x="1824" y="960"/>
            <a:chExt cx="480" cy="960"/>
          </a:xfrm>
        </p:grpSpPr>
        <p:sp>
          <p:nvSpPr>
            <p:cNvPr id="24595" name="Oval 11"/>
            <p:cNvSpPr>
              <a:spLocks noChangeArrowheads="1"/>
            </p:cNvSpPr>
            <p:nvPr/>
          </p:nvSpPr>
          <p:spPr bwMode="auto">
            <a:xfrm>
              <a:off x="2112" y="960"/>
              <a:ext cx="192" cy="576"/>
            </a:xfrm>
            <a:prstGeom prst="ellipse">
              <a:avLst/>
            </a:prstGeom>
            <a:noFill/>
            <a:ln w="28575">
              <a:solidFill>
                <a:srgbClr val="FF0000"/>
              </a:solidFill>
              <a:round/>
              <a:headEnd/>
              <a:tailEnd/>
            </a:ln>
          </p:spPr>
          <p:txBody>
            <a:bodyPr wrap="none" anchor="ctr"/>
            <a:lstStyle/>
            <a:p>
              <a:endParaRPr lang="en-US"/>
            </a:p>
          </p:txBody>
        </p:sp>
        <p:sp>
          <p:nvSpPr>
            <p:cNvPr id="24596" name="Line 22"/>
            <p:cNvSpPr>
              <a:spLocks noChangeShapeType="1"/>
            </p:cNvSpPr>
            <p:nvPr/>
          </p:nvSpPr>
          <p:spPr bwMode="auto">
            <a:xfrm flipH="1">
              <a:off x="1824" y="1536"/>
              <a:ext cx="336" cy="384"/>
            </a:xfrm>
            <a:prstGeom prst="line">
              <a:avLst/>
            </a:prstGeom>
            <a:noFill/>
            <a:ln w="28575">
              <a:solidFill>
                <a:srgbClr val="FF0000"/>
              </a:solidFill>
              <a:round/>
              <a:headEnd/>
              <a:tailEnd type="triangle" w="med" len="med"/>
            </a:ln>
          </p:spPr>
          <p:txBody>
            <a:bodyPr/>
            <a:lstStyle/>
            <a:p>
              <a:endParaRPr lang="en-US"/>
            </a:p>
          </p:txBody>
        </p:sp>
      </p:grpSp>
      <p:grpSp>
        <p:nvGrpSpPr>
          <p:cNvPr id="4" name="Group 25"/>
          <p:cNvGrpSpPr>
            <a:grpSpLocks/>
          </p:cNvGrpSpPr>
          <p:nvPr/>
        </p:nvGrpSpPr>
        <p:grpSpPr bwMode="auto">
          <a:xfrm>
            <a:off x="2971800" y="1524000"/>
            <a:ext cx="1295400" cy="2209800"/>
            <a:chOff x="1872" y="960"/>
            <a:chExt cx="816" cy="1392"/>
          </a:xfrm>
        </p:grpSpPr>
        <p:sp>
          <p:nvSpPr>
            <p:cNvPr id="24593" name="Oval 21"/>
            <p:cNvSpPr>
              <a:spLocks noChangeArrowheads="1"/>
            </p:cNvSpPr>
            <p:nvPr/>
          </p:nvSpPr>
          <p:spPr bwMode="auto">
            <a:xfrm>
              <a:off x="2496" y="960"/>
              <a:ext cx="192" cy="576"/>
            </a:xfrm>
            <a:prstGeom prst="ellipse">
              <a:avLst/>
            </a:prstGeom>
            <a:noFill/>
            <a:ln w="28575">
              <a:solidFill>
                <a:srgbClr val="FF0000"/>
              </a:solidFill>
              <a:round/>
              <a:headEnd/>
              <a:tailEnd/>
            </a:ln>
          </p:spPr>
          <p:txBody>
            <a:bodyPr wrap="none" anchor="ctr"/>
            <a:lstStyle/>
            <a:p>
              <a:endParaRPr lang="en-US"/>
            </a:p>
          </p:txBody>
        </p:sp>
        <p:sp>
          <p:nvSpPr>
            <p:cNvPr id="24594" name="Line 23"/>
            <p:cNvSpPr>
              <a:spLocks noChangeShapeType="1"/>
            </p:cNvSpPr>
            <p:nvPr/>
          </p:nvSpPr>
          <p:spPr bwMode="auto">
            <a:xfrm flipH="1">
              <a:off x="1872" y="1536"/>
              <a:ext cx="720" cy="816"/>
            </a:xfrm>
            <a:prstGeom prst="line">
              <a:avLst/>
            </a:prstGeom>
            <a:noFill/>
            <a:ln w="28575">
              <a:solidFill>
                <a:srgbClr val="FF0000"/>
              </a:solidFill>
              <a:round/>
              <a:headEnd/>
              <a:tailEnd type="triangle" w="med" len="med"/>
            </a:ln>
          </p:spPr>
          <p:txBody>
            <a:bodyPr/>
            <a:lstStyle/>
            <a:p>
              <a:endParaRPr lang="en-US"/>
            </a:p>
          </p:txBody>
        </p:sp>
      </p:grpSp>
      <p:grpSp>
        <p:nvGrpSpPr>
          <p:cNvPr id="5" name="Group 28"/>
          <p:cNvGrpSpPr>
            <a:grpSpLocks/>
          </p:cNvGrpSpPr>
          <p:nvPr/>
        </p:nvGrpSpPr>
        <p:grpSpPr bwMode="auto">
          <a:xfrm>
            <a:off x="2895600" y="1524000"/>
            <a:ext cx="1981200" cy="2895600"/>
            <a:chOff x="1824" y="960"/>
            <a:chExt cx="1248" cy="1824"/>
          </a:xfrm>
        </p:grpSpPr>
        <p:sp>
          <p:nvSpPr>
            <p:cNvPr id="24591" name="Oval 26"/>
            <p:cNvSpPr>
              <a:spLocks noChangeArrowheads="1"/>
            </p:cNvSpPr>
            <p:nvPr/>
          </p:nvSpPr>
          <p:spPr bwMode="auto">
            <a:xfrm>
              <a:off x="2880" y="960"/>
              <a:ext cx="192" cy="576"/>
            </a:xfrm>
            <a:prstGeom prst="ellipse">
              <a:avLst/>
            </a:prstGeom>
            <a:noFill/>
            <a:ln w="28575">
              <a:solidFill>
                <a:srgbClr val="FF0000"/>
              </a:solidFill>
              <a:round/>
              <a:headEnd/>
              <a:tailEnd/>
            </a:ln>
          </p:spPr>
          <p:txBody>
            <a:bodyPr wrap="none" anchor="ctr"/>
            <a:lstStyle/>
            <a:p>
              <a:endParaRPr lang="en-US"/>
            </a:p>
          </p:txBody>
        </p:sp>
        <p:sp>
          <p:nvSpPr>
            <p:cNvPr id="24592" name="Line 27"/>
            <p:cNvSpPr>
              <a:spLocks noChangeShapeType="1"/>
            </p:cNvSpPr>
            <p:nvPr/>
          </p:nvSpPr>
          <p:spPr bwMode="auto">
            <a:xfrm flipH="1">
              <a:off x="1824" y="1536"/>
              <a:ext cx="1104" cy="1248"/>
            </a:xfrm>
            <a:prstGeom prst="line">
              <a:avLst/>
            </a:prstGeom>
            <a:noFill/>
            <a:ln w="28575">
              <a:solidFill>
                <a:srgbClr val="FF0000"/>
              </a:solidFill>
              <a:round/>
              <a:headEnd/>
              <a:tailEnd type="triangle" w="med" len="med"/>
            </a:ln>
          </p:spPr>
          <p:txBody>
            <a:bodyPr/>
            <a:lstStyle/>
            <a:p>
              <a:endParaRPr lang="en-US"/>
            </a:p>
          </p:txBody>
        </p:sp>
      </p:grpSp>
      <p:sp>
        <p:nvSpPr>
          <p:cNvPr id="313373" name="Oval 29"/>
          <p:cNvSpPr>
            <a:spLocks noChangeArrowheads="1"/>
          </p:cNvSpPr>
          <p:nvPr/>
        </p:nvSpPr>
        <p:spPr bwMode="auto">
          <a:xfrm>
            <a:off x="4953000" y="1524000"/>
            <a:ext cx="304800" cy="914400"/>
          </a:xfrm>
          <a:prstGeom prst="ellipse">
            <a:avLst/>
          </a:prstGeom>
          <a:noFill/>
          <a:ln w="28575">
            <a:solidFill>
              <a:srgbClr val="FF0000"/>
            </a:solidFill>
            <a:round/>
            <a:headEnd/>
            <a:tailEnd/>
          </a:ln>
        </p:spPr>
        <p:txBody>
          <a:bodyPr wrap="none" anchor="ctr"/>
          <a:lstStyle/>
          <a:p>
            <a:endParaRPr lang="en-US"/>
          </a:p>
        </p:txBody>
      </p:sp>
      <p:sp>
        <p:nvSpPr>
          <p:cNvPr id="313374" name="Oval 30"/>
          <p:cNvSpPr>
            <a:spLocks noChangeArrowheads="1"/>
          </p:cNvSpPr>
          <p:nvPr/>
        </p:nvSpPr>
        <p:spPr bwMode="auto">
          <a:xfrm>
            <a:off x="5562600" y="1524000"/>
            <a:ext cx="304800" cy="914400"/>
          </a:xfrm>
          <a:prstGeom prst="ellipse">
            <a:avLst/>
          </a:prstGeom>
          <a:noFill/>
          <a:ln w="28575">
            <a:solidFill>
              <a:srgbClr val="FF0000"/>
            </a:solidFill>
            <a:round/>
            <a:headEnd/>
            <a:tailEnd/>
          </a:ln>
        </p:spPr>
        <p:txBody>
          <a:bodyPr wrap="none" anchor="ctr"/>
          <a:lstStyle/>
          <a:p>
            <a:endParaRPr lang="en-US"/>
          </a:p>
        </p:txBody>
      </p:sp>
      <p:grpSp>
        <p:nvGrpSpPr>
          <p:cNvPr id="6" name="Group 34"/>
          <p:cNvGrpSpPr>
            <a:grpSpLocks/>
          </p:cNvGrpSpPr>
          <p:nvPr/>
        </p:nvGrpSpPr>
        <p:grpSpPr bwMode="auto">
          <a:xfrm>
            <a:off x="1662113" y="1524000"/>
            <a:ext cx="4510087" cy="2971800"/>
            <a:chOff x="1047" y="960"/>
            <a:chExt cx="2841" cy="1872"/>
          </a:xfrm>
        </p:grpSpPr>
        <p:sp>
          <p:nvSpPr>
            <p:cNvPr id="24588" name="Oval 31"/>
            <p:cNvSpPr>
              <a:spLocks noChangeArrowheads="1"/>
            </p:cNvSpPr>
            <p:nvPr/>
          </p:nvSpPr>
          <p:spPr bwMode="auto">
            <a:xfrm>
              <a:off x="3696" y="960"/>
              <a:ext cx="192" cy="576"/>
            </a:xfrm>
            <a:prstGeom prst="ellipse">
              <a:avLst/>
            </a:prstGeom>
            <a:noFill/>
            <a:ln w="28575">
              <a:solidFill>
                <a:srgbClr val="FF0000"/>
              </a:solidFill>
              <a:round/>
              <a:headEnd/>
              <a:tailEnd/>
            </a:ln>
          </p:spPr>
          <p:txBody>
            <a:bodyPr wrap="none" anchor="ctr"/>
            <a:lstStyle/>
            <a:p>
              <a:endParaRPr lang="en-US"/>
            </a:p>
          </p:txBody>
        </p:sp>
        <p:sp>
          <p:nvSpPr>
            <p:cNvPr id="24589" name="Line 32"/>
            <p:cNvSpPr>
              <a:spLocks noChangeShapeType="1"/>
            </p:cNvSpPr>
            <p:nvPr/>
          </p:nvSpPr>
          <p:spPr bwMode="auto">
            <a:xfrm flipH="1">
              <a:off x="2112" y="1536"/>
              <a:ext cx="1680" cy="1296"/>
            </a:xfrm>
            <a:prstGeom prst="line">
              <a:avLst/>
            </a:prstGeom>
            <a:noFill/>
            <a:ln w="28575">
              <a:solidFill>
                <a:srgbClr val="FF0000"/>
              </a:solidFill>
              <a:round/>
              <a:headEnd/>
              <a:tailEnd type="triangle" w="med" len="med"/>
            </a:ln>
          </p:spPr>
          <p:txBody>
            <a:bodyPr/>
            <a:lstStyle/>
            <a:p>
              <a:endParaRPr lang="en-US"/>
            </a:p>
          </p:txBody>
        </p:sp>
        <p:sp>
          <p:nvSpPr>
            <p:cNvPr id="24590" name="Text Box 33"/>
            <p:cNvSpPr txBox="1">
              <a:spLocks noChangeArrowheads="1"/>
            </p:cNvSpPr>
            <p:nvPr/>
          </p:nvSpPr>
          <p:spPr bwMode="auto">
            <a:xfrm>
              <a:off x="1047" y="1536"/>
              <a:ext cx="2457" cy="288"/>
            </a:xfrm>
            <a:prstGeom prst="rect">
              <a:avLst/>
            </a:prstGeom>
            <a:noFill/>
            <a:ln w="9525">
              <a:noFill/>
              <a:miter lim="800000"/>
              <a:headEnd/>
              <a:tailEnd/>
            </a:ln>
          </p:spPr>
          <p:txBody>
            <a:bodyPr wrap="none">
              <a:spAutoFit/>
            </a:bodyPr>
            <a:lstStyle/>
            <a:p>
              <a:pPr algn="ctr"/>
              <a:r>
                <a:rPr lang="en-US">
                  <a:solidFill>
                    <a:srgbClr val="FF0000"/>
                  </a:solidFill>
                </a:rPr>
                <a:t>Complement already available</a:t>
              </a:r>
            </a:p>
          </p:txBody>
        </p:sp>
      </p:grpSp>
      <p:sp>
        <p:nvSpPr>
          <p:cNvPr id="26" name="Slide Number Placeholder 25"/>
          <p:cNvSpPr>
            <a:spLocks noGrp="1"/>
          </p:cNvSpPr>
          <p:nvPr>
            <p:ph type="sldNum" sz="quarter" idx="12"/>
          </p:nvPr>
        </p:nvSpPr>
        <p:spPr/>
        <p:txBody>
          <a:bodyPr/>
          <a:lstStyle/>
          <a:p>
            <a:pPr>
              <a:defRPr/>
            </a:pPr>
            <a:fld id="{F94DC74B-B701-4DF0-8BC9-5796C4E08456}" type="slidenum">
              <a:rPr lang="en-US" smtClean="0"/>
              <a:pPr>
                <a:defRPr/>
              </a:pPr>
              <a:t>27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13364"/>
                                        </p:tgtEl>
                                        <p:attrNameLst>
                                          <p:attrName>style.visibility</p:attrName>
                                        </p:attrNameLst>
                                      </p:cBhvr>
                                      <p:to>
                                        <p:strVal val="visible"/>
                                      </p:to>
                                    </p:set>
                                  </p:childTnLst>
                                  <p:subTnLst>
                                    <p:set>
                                      <p:cBhvr override="childStyle">
                                        <p:cTn dur="1" fill="hold" display="0" masterRel="nextClick" afterEffect="1"/>
                                        <p:tgtEl>
                                          <p:spTgt spid="31336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13373"/>
                                        </p:tgtEl>
                                        <p:attrNameLst>
                                          <p:attrName>style.visibility</p:attrName>
                                        </p:attrNameLst>
                                      </p:cBhvr>
                                      <p:to>
                                        <p:strVal val="visible"/>
                                      </p:to>
                                    </p:set>
                                  </p:childTnLst>
                                  <p:subTnLst>
                                    <p:set>
                                      <p:cBhvr override="childStyle">
                                        <p:cTn dur="1" fill="hold" display="0" masterRel="nextClick" afterEffect="1"/>
                                        <p:tgtEl>
                                          <p:spTgt spid="313373"/>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13374"/>
                                        </p:tgtEl>
                                        <p:attrNameLst>
                                          <p:attrName>style.visibility</p:attrName>
                                        </p:attrNameLst>
                                      </p:cBhvr>
                                      <p:to>
                                        <p:strVal val="visible"/>
                                      </p:to>
                                    </p:set>
                                  </p:childTnLst>
                                  <p:subTnLst>
                                    <p:set>
                                      <p:cBhvr override="childStyle">
                                        <p:cTn dur="1" fill="hold" display="0" masterRel="nextClick" afterEffect="1"/>
                                        <p:tgtEl>
                                          <p:spTgt spid="313374"/>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64" grpId="0" animBg="1"/>
      <p:bldP spid="313373" grpId="0" animBg="1"/>
      <p:bldP spid="31337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Some Terminology</a:t>
            </a:r>
          </a:p>
        </p:txBody>
      </p:sp>
      <p:pic>
        <p:nvPicPr>
          <p:cNvPr id="25603" name="Picture 3" descr="C:\Sandige\3\tiff\016.tif"/>
          <p:cNvPicPr>
            <a:picLocks noChangeAspect="1" noChangeArrowheads="1"/>
          </p:cNvPicPr>
          <p:nvPr/>
        </p:nvPicPr>
        <p:blipFill>
          <a:blip r:embed="rId2"/>
          <a:srcRect l="11232" r="11232" b="13017"/>
          <a:stretch>
            <a:fillRect/>
          </a:stretch>
        </p:blipFill>
        <p:spPr bwMode="auto">
          <a:xfrm>
            <a:off x="2133600" y="2971800"/>
            <a:ext cx="4876800" cy="3405188"/>
          </a:xfrm>
          <a:prstGeom prst="rect">
            <a:avLst/>
          </a:prstGeom>
          <a:noFill/>
          <a:ln w="9525">
            <a:noFill/>
            <a:miter lim="800000"/>
            <a:headEnd/>
            <a:tailEnd/>
          </a:ln>
        </p:spPr>
      </p:pic>
      <p:grpSp>
        <p:nvGrpSpPr>
          <p:cNvPr id="25604" name="Group 4"/>
          <p:cNvGrpSpPr>
            <a:grpSpLocks/>
          </p:cNvGrpSpPr>
          <p:nvPr/>
        </p:nvGrpSpPr>
        <p:grpSpPr bwMode="auto">
          <a:xfrm>
            <a:off x="2501900" y="1676400"/>
            <a:ext cx="3746500" cy="519113"/>
            <a:chOff x="1576" y="1056"/>
            <a:chExt cx="2360" cy="327"/>
          </a:xfrm>
        </p:grpSpPr>
        <p:sp>
          <p:nvSpPr>
            <p:cNvPr id="25611" name="Rectangle 5"/>
            <p:cNvSpPr>
              <a:spLocks noChangeArrowheads="1"/>
            </p:cNvSpPr>
            <p:nvPr/>
          </p:nvSpPr>
          <p:spPr bwMode="auto">
            <a:xfrm>
              <a:off x="1576" y="1056"/>
              <a:ext cx="2360" cy="327"/>
            </a:xfrm>
            <a:prstGeom prst="rect">
              <a:avLst/>
            </a:prstGeom>
            <a:noFill/>
            <a:ln w="9525">
              <a:noFill/>
              <a:miter lim="800000"/>
              <a:headEnd/>
              <a:tailEnd/>
            </a:ln>
          </p:spPr>
          <p:txBody>
            <a:bodyPr wrap="none">
              <a:spAutoFit/>
            </a:bodyPr>
            <a:lstStyle/>
            <a:p>
              <a:pPr algn="ctr"/>
              <a:r>
                <a:rPr lang="en-US" sz="2800"/>
                <a:t>F1 = A</a:t>
              </a:r>
              <a:r>
                <a:rPr lang="en-US" sz="2800">
                  <a:latin typeface="Symbol" pitchFamily="18" charset="2"/>
                </a:rPr>
                <a:t>×</a:t>
              </a:r>
              <a:r>
                <a:rPr lang="en-US" sz="2800"/>
                <a:t>B</a:t>
              </a:r>
              <a:r>
                <a:rPr lang="en-US" sz="2800">
                  <a:latin typeface="Symbol" pitchFamily="18" charset="2"/>
                </a:rPr>
                <a:t>×</a:t>
              </a:r>
              <a:r>
                <a:rPr lang="en-US" sz="2800"/>
                <a:t>C + B</a:t>
              </a:r>
              <a:r>
                <a:rPr lang="en-US" sz="2800">
                  <a:latin typeface="Symbol" pitchFamily="18" charset="2"/>
                </a:rPr>
                <a:t>×</a:t>
              </a:r>
              <a:r>
                <a:rPr lang="en-US" sz="2800"/>
                <a:t>C + A</a:t>
              </a:r>
              <a:r>
                <a:rPr lang="en-US" sz="2800">
                  <a:latin typeface="Symbol" pitchFamily="18" charset="2"/>
                </a:rPr>
                <a:t>×</a:t>
              </a:r>
              <a:r>
                <a:rPr lang="en-US" sz="2800"/>
                <a:t>B</a:t>
              </a:r>
            </a:p>
          </p:txBody>
        </p:sp>
        <p:sp>
          <p:nvSpPr>
            <p:cNvPr id="25612" name="Line 6"/>
            <p:cNvSpPr>
              <a:spLocks noChangeShapeType="1"/>
            </p:cNvSpPr>
            <p:nvPr/>
          </p:nvSpPr>
          <p:spPr bwMode="auto">
            <a:xfrm flipV="1">
              <a:off x="2131" y="1099"/>
              <a:ext cx="144" cy="5"/>
            </a:xfrm>
            <a:prstGeom prst="line">
              <a:avLst/>
            </a:prstGeom>
            <a:noFill/>
            <a:ln w="19050">
              <a:solidFill>
                <a:schemeClr val="tx1"/>
              </a:solidFill>
              <a:round/>
              <a:headEnd/>
              <a:tailEnd/>
            </a:ln>
          </p:spPr>
          <p:txBody>
            <a:bodyPr/>
            <a:lstStyle/>
            <a:p>
              <a:endParaRPr lang="en-US"/>
            </a:p>
          </p:txBody>
        </p:sp>
        <p:sp>
          <p:nvSpPr>
            <p:cNvPr id="25613" name="Line 7"/>
            <p:cNvSpPr>
              <a:spLocks noChangeShapeType="1"/>
            </p:cNvSpPr>
            <p:nvPr/>
          </p:nvSpPr>
          <p:spPr bwMode="auto">
            <a:xfrm flipV="1">
              <a:off x="2544" y="1104"/>
              <a:ext cx="144" cy="5"/>
            </a:xfrm>
            <a:prstGeom prst="line">
              <a:avLst/>
            </a:prstGeom>
            <a:noFill/>
            <a:ln w="19050">
              <a:solidFill>
                <a:schemeClr val="tx1"/>
              </a:solidFill>
              <a:round/>
              <a:headEnd/>
              <a:tailEnd/>
            </a:ln>
          </p:spPr>
          <p:txBody>
            <a:bodyPr/>
            <a:lstStyle/>
            <a:p>
              <a:endParaRPr lang="en-US"/>
            </a:p>
          </p:txBody>
        </p:sp>
        <p:sp>
          <p:nvSpPr>
            <p:cNvPr id="25614" name="Line 8"/>
            <p:cNvSpPr>
              <a:spLocks noChangeShapeType="1"/>
            </p:cNvSpPr>
            <p:nvPr/>
          </p:nvSpPr>
          <p:spPr bwMode="auto">
            <a:xfrm flipV="1">
              <a:off x="2928" y="1104"/>
              <a:ext cx="144" cy="5"/>
            </a:xfrm>
            <a:prstGeom prst="line">
              <a:avLst/>
            </a:prstGeom>
            <a:noFill/>
            <a:ln w="19050">
              <a:solidFill>
                <a:schemeClr val="tx1"/>
              </a:solidFill>
              <a:round/>
              <a:headEnd/>
              <a:tailEnd/>
            </a:ln>
          </p:spPr>
          <p:txBody>
            <a:bodyPr/>
            <a:lstStyle/>
            <a:p>
              <a:endParaRPr lang="en-US"/>
            </a:p>
          </p:txBody>
        </p:sp>
        <p:sp>
          <p:nvSpPr>
            <p:cNvPr id="25615" name="Line 9"/>
            <p:cNvSpPr>
              <a:spLocks noChangeShapeType="1"/>
            </p:cNvSpPr>
            <p:nvPr/>
          </p:nvSpPr>
          <p:spPr bwMode="auto">
            <a:xfrm flipV="1">
              <a:off x="3744" y="1104"/>
              <a:ext cx="144" cy="5"/>
            </a:xfrm>
            <a:prstGeom prst="line">
              <a:avLst/>
            </a:prstGeom>
            <a:noFill/>
            <a:ln w="19050">
              <a:solidFill>
                <a:schemeClr val="tx1"/>
              </a:solidFill>
              <a:round/>
              <a:headEnd/>
              <a:tailEnd/>
            </a:ln>
          </p:spPr>
          <p:txBody>
            <a:bodyPr/>
            <a:lstStyle/>
            <a:p>
              <a:endParaRPr lang="en-US"/>
            </a:p>
          </p:txBody>
        </p:sp>
      </p:grpSp>
      <p:grpSp>
        <p:nvGrpSpPr>
          <p:cNvPr id="3" name="Group 30"/>
          <p:cNvGrpSpPr>
            <a:grpSpLocks/>
          </p:cNvGrpSpPr>
          <p:nvPr/>
        </p:nvGrpSpPr>
        <p:grpSpPr bwMode="auto">
          <a:xfrm>
            <a:off x="4495800" y="3581400"/>
            <a:ext cx="1143000" cy="990600"/>
            <a:chOff x="2832" y="2256"/>
            <a:chExt cx="720" cy="624"/>
          </a:xfrm>
        </p:grpSpPr>
        <p:sp>
          <p:nvSpPr>
            <p:cNvPr id="25608" name="Line 27"/>
            <p:cNvSpPr>
              <a:spLocks noChangeShapeType="1"/>
            </p:cNvSpPr>
            <p:nvPr/>
          </p:nvSpPr>
          <p:spPr bwMode="auto">
            <a:xfrm>
              <a:off x="2832" y="2256"/>
              <a:ext cx="480" cy="0"/>
            </a:xfrm>
            <a:prstGeom prst="line">
              <a:avLst/>
            </a:prstGeom>
            <a:noFill/>
            <a:ln w="57150">
              <a:solidFill>
                <a:srgbClr val="FF0000"/>
              </a:solidFill>
              <a:round/>
              <a:headEnd/>
              <a:tailEnd/>
            </a:ln>
          </p:spPr>
          <p:txBody>
            <a:bodyPr/>
            <a:lstStyle/>
            <a:p>
              <a:endParaRPr lang="en-US"/>
            </a:p>
          </p:txBody>
        </p:sp>
        <p:sp>
          <p:nvSpPr>
            <p:cNvPr id="25609" name="Line 28"/>
            <p:cNvSpPr>
              <a:spLocks noChangeShapeType="1"/>
            </p:cNvSpPr>
            <p:nvPr/>
          </p:nvSpPr>
          <p:spPr bwMode="auto">
            <a:xfrm>
              <a:off x="3312" y="2256"/>
              <a:ext cx="0" cy="624"/>
            </a:xfrm>
            <a:prstGeom prst="line">
              <a:avLst/>
            </a:prstGeom>
            <a:noFill/>
            <a:ln w="57150">
              <a:solidFill>
                <a:srgbClr val="FF0000"/>
              </a:solidFill>
              <a:round/>
              <a:headEnd/>
              <a:tailEnd/>
            </a:ln>
          </p:spPr>
          <p:txBody>
            <a:bodyPr/>
            <a:lstStyle/>
            <a:p>
              <a:endParaRPr lang="en-US"/>
            </a:p>
          </p:txBody>
        </p:sp>
        <p:sp>
          <p:nvSpPr>
            <p:cNvPr id="25610" name="Line 29"/>
            <p:cNvSpPr>
              <a:spLocks noChangeShapeType="1"/>
            </p:cNvSpPr>
            <p:nvPr/>
          </p:nvSpPr>
          <p:spPr bwMode="auto">
            <a:xfrm>
              <a:off x="3312" y="2880"/>
              <a:ext cx="240" cy="0"/>
            </a:xfrm>
            <a:prstGeom prst="line">
              <a:avLst/>
            </a:prstGeom>
            <a:noFill/>
            <a:ln w="57150">
              <a:solidFill>
                <a:srgbClr val="FF0000"/>
              </a:solidFill>
              <a:round/>
              <a:headEnd/>
              <a:tailEnd/>
            </a:ln>
          </p:spPr>
          <p:txBody>
            <a:bodyPr/>
            <a:lstStyle/>
            <a:p>
              <a:endParaRPr lang="en-US"/>
            </a:p>
          </p:txBody>
        </p:sp>
      </p:grpSp>
      <p:sp>
        <p:nvSpPr>
          <p:cNvPr id="314399" name="Text Box 31"/>
          <p:cNvSpPr txBox="1">
            <a:spLocks noChangeArrowheads="1"/>
          </p:cNvSpPr>
          <p:nvPr/>
        </p:nvSpPr>
        <p:spPr bwMode="auto">
          <a:xfrm>
            <a:off x="1905000" y="2286000"/>
            <a:ext cx="6118225" cy="457200"/>
          </a:xfrm>
          <a:prstGeom prst="rect">
            <a:avLst/>
          </a:prstGeom>
          <a:noFill/>
          <a:ln w="9525">
            <a:noFill/>
            <a:miter lim="800000"/>
            <a:headEnd/>
            <a:tailEnd/>
          </a:ln>
        </p:spPr>
        <p:txBody>
          <a:bodyPr wrap="none">
            <a:spAutoFit/>
          </a:bodyPr>
          <a:lstStyle/>
          <a:p>
            <a:pPr algn="ctr"/>
            <a:r>
              <a:rPr lang="en-US">
                <a:solidFill>
                  <a:srgbClr val="FF0000"/>
                </a:solidFill>
              </a:rPr>
              <a:t>Signal line – any “wire” to a gate input or output</a:t>
            </a:r>
          </a:p>
        </p:txBody>
      </p:sp>
      <p:sp>
        <p:nvSpPr>
          <p:cNvPr id="314407" name="Line 39"/>
          <p:cNvSpPr>
            <a:spLocks noChangeShapeType="1"/>
          </p:cNvSpPr>
          <p:nvPr/>
        </p:nvSpPr>
        <p:spPr bwMode="auto">
          <a:xfrm>
            <a:off x="2286000" y="3200400"/>
            <a:ext cx="381000" cy="0"/>
          </a:xfrm>
          <a:prstGeom prst="line">
            <a:avLst/>
          </a:prstGeom>
          <a:noFill/>
          <a:ln w="57150">
            <a:solidFill>
              <a:srgbClr val="FF0000"/>
            </a:solidFill>
            <a:round/>
            <a:headEnd/>
            <a:tailEnd/>
          </a:ln>
        </p:spPr>
        <p:txBody>
          <a:bodyPr/>
          <a:lstStyle/>
          <a:p>
            <a:endParaRPr lang="en-US"/>
          </a:p>
        </p:txBody>
      </p:sp>
      <p:sp>
        <p:nvSpPr>
          <p:cNvPr id="16" name="Slide Number Placeholder 15"/>
          <p:cNvSpPr>
            <a:spLocks noGrp="1"/>
          </p:cNvSpPr>
          <p:nvPr>
            <p:ph type="sldNum" sz="quarter" idx="12"/>
          </p:nvPr>
        </p:nvSpPr>
        <p:spPr/>
        <p:txBody>
          <a:bodyPr/>
          <a:lstStyle/>
          <a:p>
            <a:pPr>
              <a:defRPr/>
            </a:pPr>
            <a:fld id="{F94DC74B-B701-4DF0-8BC9-5796C4E08456}" type="slidenum">
              <a:rPr lang="en-US" smtClean="0"/>
              <a:pPr>
                <a:defRPr/>
              </a:pPr>
              <a:t>28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43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144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99" grpId="0" autoUpdateAnimBg="0"/>
      <p:bldP spid="31440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Some Terminology</a:t>
            </a:r>
          </a:p>
        </p:txBody>
      </p:sp>
      <p:pic>
        <p:nvPicPr>
          <p:cNvPr id="26627" name="Picture 3" descr="C:\Sandige\3\tiff\016.tif"/>
          <p:cNvPicPr>
            <a:picLocks noChangeAspect="1" noChangeArrowheads="1"/>
          </p:cNvPicPr>
          <p:nvPr/>
        </p:nvPicPr>
        <p:blipFill>
          <a:blip r:embed="rId2"/>
          <a:srcRect l="11232" r="11232" b="13017"/>
          <a:stretch>
            <a:fillRect/>
          </a:stretch>
        </p:blipFill>
        <p:spPr bwMode="auto">
          <a:xfrm>
            <a:off x="2133600" y="2971800"/>
            <a:ext cx="4876800" cy="3405188"/>
          </a:xfrm>
          <a:prstGeom prst="rect">
            <a:avLst/>
          </a:prstGeom>
          <a:noFill/>
          <a:ln w="9525">
            <a:noFill/>
            <a:miter lim="800000"/>
            <a:headEnd/>
            <a:tailEnd/>
          </a:ln>
        </p:spPr>
      </p:pic>
      <p:grpSp>
        <p:nvGrpSpPr>
          <p:cNvPr id="26628" name="Group 4"/>
          <p:cNvGrpSpPr>
            <a:grpSpLocks/>
          </p:cNvGrpSpPr>
          <p:nvPr/>
        </p:nvGrpSpPr>
        <p:grpSpPr bwMode="auto">
          <a:xfrm>
            <a:off x="2501900" y="1676400"/>
            <a:ext cx="3746500" cy="519113"/>
            <a:chOff x="1576" y="1056"/>
            <a:chExt cx="2360" cy="327"/>
          </a:xfrm>
        </p:grpSpPr>
        <p:sp>
          <p:nvSpPr>
            <p:cNvPr id="26639" name="Rectangle 5"/>
            <p:cNvSpPr>
              <a:spLocks noChangeArrowheads="1"/>
            </p:cNvSpPr>
            <p:nvPr/>
          </p:nvSpPr>
          <p:spPr bwMode="auto">
            <a:xfrm>
              <a:off x="1576" y="1056"/>
              <a:ext cx="2360" cy="327"/>
            </a:xfrm>
            <a:prstGeom prst="rect">
              <a:avLst/>
            </a:prstGeom>
            <a:noFill/>
            <a:ln w="9525">
              <a:noFill/>
              <a:miter lim="800000"/>
              <a:headEnd/>
              <a:tailEnd/>
            </a:ln>
          </p:spPr>
          <p:txBody>
            <a:bodyPr wrap="none">
              <a:spAutoFit/>
            </a:bodyPr>
            <a:lstStyle/>
            <a:p>
              <a:pPr algn="ctr"/>
              <a:r>
                <a:rPr lang="en-US" sz="2800"/>
                <a:t>F1 = A</a:t>
              </a:r>
              <a:r>
                <a:rPr lang="en-US" sz="2800">
                  <a:latin typeface="Symbol" pitchFamily="18" charset="2"/>
                </a:rPr>
                <a:t>×</a:t>
              </a:r>
              <a:r>
                <a:rPr lang="en-US" sz="2800"/>
                <a:t>B</a:t>
              </a:r>
              <a:r>
                <a:rPr lang="en-US" sz="2800">
                  <a:latin typeface="Symbol" pitchFamily="18" charset="2"/>
                </a:rPr>
                <a:t>×</a:t>
              </a:r>
              <a:r>
                <a:rPr lang="en-US" sz="2800"/>
                <a:t>C + B</a:t>
              </a:r>
              <a:r>
                <a:rPr lang="en-US" sz="2800">
                  <a:latin typeface="Symbol" pitchFamily="18" charset="2"/>
                </a:rPr>
                <a:t>×</a:t>
              </a:r>
              <a:r>
                <a:rPr lang="en-US" sz="2800"/>
                <a:t>C + A</a:t>
              </a:r>
              <a:r>
                <a:rPr lang="en-US" sz="2800">
                  <a:latin typeface="Symbol" pitchFamily="18" charset="2"/>
                </a:rPr>
                <a:t>×</a:t>
              </a:r>
              <a:r>
                <a:rPr lang="en-US" sz="2800"/>
                <a:t>B</a:t>
              </a:r>
            </a:p>
          </p:txBody>
        </p:sp>
        <p:sp>
          <p:nvSpPr>
            <p:cNvPr id="26640" name="Line 6"/>
            <p:cNvSpPr>
              <a:spLocks noChangeShapeType="1"/>
            </p:cNvSpPr>
            <p:nvPr/>
          </p:nvSpPr>
          <p:spPr bwMode="auto">
            <a:xfrm flipV="1">
              <a:off x="2131" y="1099"/>
              <a:ext cx="144" cy="5"/>
            </a:xfrm>
            <a:prstGeom prst="line">
              <a:avLst/>
            </a:prstGeom>
            <a:noFill/>
            <a:ln w="19050">
              <a:solidFill>
                <a:schemeClr val="tx1"/>
              </a:solidFill>
              <a:round/>
              <a:headEnd/>
              <a:tailEnd/>
            </a:ln>
          </p:spPr>
          <p:txBody>
            <a:bodyPr/>
            <a:lstStyle/>
            <a:p>
              <a:endParaRPr lang="en-US"/>
            </a:p>
          </p:txBody>
        </p:sp>
        <p:sp>
          <p:nvSpPr>
            <p:cNvPr id="26641" name="Line 7"/>
            <p:cNvSpPr>
              <a:spLocks noChangeShapeType="1"/>
            </p:cNvSpPr>
            <p:nvPr/>
          </p:nvSpPr>
          <p:spPr bwMode="auto">
            <a:xfrm flipV="1">
              <a:off x="2544" y="1104"/>
              <a:ext cx="144" cy="5"/>
            </a:xfrm>
            <a:prstGeom prst="line">
              <a:avLst/>
            </a:prstGeom>
            <a:noFill/>
            <a:ln w="19050">
              <a:solidFill>
                <a:schemeClr val="tx1"/>
              </a:solidFill>
              <a:round/>
              <a:headEnd/>
              <a:tailEnd/>
            </a:ln>
          </p:spPr>
          <p:txBody>
            <a:bodyPr/>
            <a:lstStyle/>
            <a:p>
              <a:endParaRPr lang="en-US"/>
            </a:p>
          </p:txBody>
        </p:sp>
        <p:sp>
          <p:nvSpPr>
            <p:cNvPr id="26642" name="Line 8"/>
            <p:cNvSpPr>
              <a:spLocks noChangeShapeType="1"/>
            </p:cNvSpPr>
            <p:nvPr/>
          </p:nvSpPr>
          <p:spPr bwMode="auto">
            <a:xfrm flipV="1">
              <a:off x="2928" y="1104"/>
              <a:ext cx="144" cy="5"/>
            </a:xfrm>
            <a:prstGeom prst="line">
              <a:avLst/>
            </a:prstGeom>
            <a:noFill/>
            <a:ln w="19050">
              <a:solidFill>
                <a:schemeClr val="tx1"/>
              </a:solidFill>
              <a:round/>
              <a:headEnd/>
              <a:tailEnd/>
            </a:ln>
          </p:spPr>
          <p:txBody>
            <a:bodyPr/>
            <a:lstStyle/>
            <a:p>
              <a:endParaRPr lang="en-US"/>
            </a:p>
          </p:txBody>
        </p:sp>
        <p:sp>
          <p:nvSpPr>
            <p:cNvPr id="26643" name="Line 9"/>
            <p:cNvSpPr>
              <a:spLocks noChangeShapeType="1"/>
            </p:cNvSpPr>
            <p:nvPr/>
          </p:nvSpPr>
          <p:spPr bwMode="auto">
            <a:xfrm flipV="1">
              <a:off x="3744" y="1104"/>
              <a:ext cx="144" cy="5"/>
            </a:xfrm>
            <a:prstGeom prst="line">
              <a:avLst/>
            </a:prstGeom>
            <a:noFill/>
            <a:ln w="19050">
              <a:solidFill>
                <a:schemeClr val="tx1"/>
              </a:solidFill>
              <a:round/>
              <a:headEnd/>
              <a:tailEnd/>
            </a:ln>
          </p:spPr>
          <p:txBody>
            <a:bodyPr/>
            <a:lstStyle/>
            <a:p>
              <a:endParaRPr lang="en-US"/>
            </a:p>
          </p:txBody>
        </p:sp>
      </p:grpSp>
      <p:grpSp>
        <p:nvGrpSpPr>
          <p:cNvPr id="3" name="Group 10"/>
          <p:cNvGrpSpPr>
            <a:grpSpLocks/>
          </p:cNvGrpSpPr>
          <p:nvPr/>
        </p:nvGrpSpPr>
        <p:grpSpPr bwMode="auto">
          <a:xfrm>
            <a:off x="4495800" y="3581400"/>
            <a:ext cx="1143000" cy="990600"/>
            <a:chOff x="2832" y="2256"/>
            <a:chExt cx="720" cy="624"/>
          </a:xfrm>
        </p:grpSpPr>
        <p:sp>
          <p:nvSpPr>
            <p:cNvPr id="26636" name="Line 11"/>
            <p:cNvSpPr>
              <a:spLocks noChangeShapeType="1"/>
            </p:cNvSpPr>
            <p:nvPr/>
          </p:nvSpPr>
          <p:spPr bwMode="auto">
            <a:xfrm>
              <a:off x="2832" y="2256"/>
              <a:ext cx="480" cy="0"/>
            </a:xfrm>
            <a:prstGeom prst="line">
              <a:avLst/>
            </a:prstGeom>
            <a:noFill/>
            <a:ln w="57150">
              <a:solidFill>
                <a:srgbClr val="FF0000"/>
              </a:solidFill>
              <a:round/>
              <a:headEnd/>
              <a:tailEnd/>
            </a:ln>
          </p:spPr>
          <p:txBody>
            <a:bodyPr/>
            <a:lstStyle/>
            <a:p>
              <a:endParaRPr lang="en-US"/>
            </a:p>
          </p:txBody>
        </p:sp>
        <p:sp>
          <p:nvSpPr>
            <p:cNvPr id="26637" name="Line 12"/>
            <p:cNvSpPr>
              <a:spLocks noChangeShapeType="1"/>
            </p:cNvSpPr>
            <p:nvPr/>
          </p:nvSpPr>
          <p:spPr bwMode="auto">
            <a:xfrm>
              <a:off x="3312" y="2256"/>
              <a:ext cx="0" cy="624"/>
            </a:xfrm>
            <a:prstGeom prst="line">
              <a:avLst/>
            </a:prstGeom>
            <a:noFill/>
            <a:ln w="57150">
              <a:solidFill>
                <a:srgbClr val="FF0000"/>
              </a:solidFill>
              <a:round/>
              <a:headEnd/>
              <a:tailEnd/>
            </a:ln>
          </p:spPr>
          <p:txBody>
            <a:bodyPr/>
            <a:lstStyle/>
            <a:p>
              <a:endParaRPr lang="en-US"/>
            </a:p>
          </p:txBody>
        </p:sp>
        <p:sp>
          <p:nvSpPr>
            <p:cNvPr id="26638" name="Line 13"/>
            <p:cNvSpPr>
              <a:spLocks noChangeShapeType="1"/>
            </p:cNvSpPr>
            <p:nvPr/>
          </p:nvSpPr>
          <p:spPr bwMode="auto">
            <a:xfrm>
              <a:off x="3312" y="2880"/>
              <a:ext cx="240" cy="0"/>
            </a:xfrm>
            <a:prstGeom prst="line">
              <a:avLst/>
            </a:prstGeom>
            <a:noFill/>
            <a:ln w="57150">
              <a:solidFill>
                <a:srgbClr val="FF0000"/>
              </a:solidFill>
              <a:round/>
              <a:headEnd/>
              <a:tailEnd/>
            </a:ln>
          </p:spPr>
          <p:txBody>
            <a:bodyPr/>
            <a:lstStyle/>
            <a:p>
              <a:endParaRPr lang="en-US"/>
            </a:p>
          </p:txBody>
        </p:sp>
      </p:grpSp>
      <p:sp>
        <p:nvSpPr>
          <p:cNvPr id="315406" name="Text Box 14"/>
          <p:cNvSpPr txBox="1">
            <a:spLocks noChangeArrowheads="1"/>
          </p:cNvSpPr>
          <p:nvPr/>
        </p:nvSpPr>
        <p:spPr bwMode="auto">
          <a:xfrm>
            <a:off x="1295400" y="2286000"/>
            <a:ext cx="6489700" cy="457200"/>
          </a:xfrm>
          <a:prstGeom prst="rect">
            <a:avLst/>
          </a:prstGeom>
          <a:noFill/>
          <a:ln w="9525">
            <a:noFill/>
            <a:miter lim="800000"/>
            <a:headEnd/>
            <a:tailEnd/>
          </a:ln>
        </p:spPr>
        <p:txBody>
          <a:bodyPr wrap="none">
            <a:spAutoFit/>
          </a:bodyPr>
          <a:lstStyle/>
          <a:p>
            <a:pPr algn="ctr"/>
            <a:r>
              <a:rPr lang="en-US">
                <a:solidFill>
                  <a:srgbClr val="FF0000"/>
                </a:solidFill>
              </a:rPr>
              <a:t>Net – collection of signal lines which are connected</a:t>
            </a:r>
          </a:p>
        </p:txBody>
      </p:sp>
      <p:grpSp>
        <p:nvGrpSpPr>
          <p:cNvPr id="4" name="Group 22"/>
          <p:cNvGrpSpPr>
            <a:grpSpLocks/>
          </p:cNvGrpSpPr>
          <p:nvPr/>
        </p:nvGrpSpPr>
        <p:grpSpPr bwMode="auto">
          <a:xfrm>
            <a:off x="3048000" y="4495800"/>
            <a:ext cx="762000" cy="1371600"/>
            <a:chOff x="1920" y="2832"/>
            <a:chExt cx="480" cy="864"/>
          </a:xfrm>
        </p:grpSpPr>
        <p:sp>
          <p:nvSpPr>
            <p:cNvPr id="26632" name="Line 18"/>
            <p:cNvSpPr>
              <a:spLocks noChangeShapeType="1"/>
            </p:cNvSpPr>
            <p:nvPr/>
          </p:nvSpPr>
          <p:spPr bwMode="auto">
            <a:xfrm>
              <a:off x="1920" y="2880"/>
              <a:ext cx="480" cy="0"/>
            </a:xfrm>
            <a:prstGeom prst="line">
              <a:avLst/>
            </a:prstGeom>
            <a:noFill/>
            <a:ln w="57150">
              <a:solidFill>
                <a:srgbClr val="FF0000"/>
              </a:solidFill>
              <a:round/>
              <a:headEnd/>
              <a:tailEnd/>
            </a:ln>
          </p:spPr>
          <p:txBody>
            <a:bodyPr/>
            <a:lstStyle/>
            <a:p>
              <a:endParaRPr lang="en-US"/>
            </a:p>
          </p:txBody>
        </p:sp>
        <p:sp>
          <p:nvSpPr>
            <p:cNvPr id="26633" name="Line 19"/>
            <p:cNvSpPr>
              <a:spLocks noChangeShapeType="1"/>
            </p:cNvSpPr>
            <p:nvPr/>
          </p:nvSpPr>
          <p:spPr bwMode="auto">
            <a:xfrm>
              <a:off x="2064" y="2880"/>
              <a:ext cx="0" cy="816"/>
            </a:xfrm>
            <a:prstGeom prst="line">
              <a:avLst/>
            </a:prstGeom>
            <a:noFill/>
            <a:ln w="57150">
              <a:solidFill>
                <a:srgbClr val="FF0000"/>
              </a:solidFill>
              <a:round/>
              <a:headEnd/>
              <a:tailEnd/>
            </a:ln>
          </p:spPr>
          <p:txBody>
            <a:bodyPr/>
            <a:lstStyle/>
            <a:p>
              <a:endParaRPr lang="en-US"/>
            </a:p>
          </p:txBody>
        </p:sp>
        <p:sp>
          <p:nvSpPr>
            <p:cNvPr id="26634" name="Line 20"/>
            <p:cNvSpPr>
              <a:spLocks noChangeShapeType="1"/>
            </p:cNvSpPr>
            <p:nvPr/>
          </p:nvSpPr>
          <p:spPr bwMode="auto">
            <a:xfrm>
              <a:off x="2064" y="3696"/>
              <a:ext cx="336" cy="0"/>
            </a:xfrm>
            <a:prstGeom prst="line">
              <a:avLst/>
            </a:prstGeom>
            <a:noFill/>
            <a:ln w="57150">
              <a:solidFill>
                <a:srgbClr val="FF0000"/>
              </a:solidFill>
              <a:round/>
              <a:headEnd/>
              <a:tailEnd/>
            </a:ln>
          </p:spPr>
          <p:txBody>
            <a:bodyPr/>
            <a:lstStyle/>
            <a:p>
              <a:endParaRPr lang="en-US"/>
            </a:p>
          </p:txBody>
        </p:sp>
        <p:sp>
          <p:nvSpPr>
            <p:cNvPr id="26635" name="Oval 21"/>
            <p:cNvSpPr>
              <a:spLocks noChangeArrowheads="1"/>
            </p:cNvSpPr>
            <p:nvPr/>
          </p:nvSpPr>
          <p:spPr bwMode="auto">
            <a:xfrm>
              <a:off x="2016" y="2832"/>
              <a:ext cx="96" cy="96"/>
            </a:xfrm>
            <a:prstGeom prst="ellipse">
              <a:avLst/>
            </a:prstGeom>
            <a:solidFill>
              <a:srgbClr val="FF0000"/>
            </a:solidFill>
            <a:ln w="9525">
              <a:solidFill>
                <a:srgbClr val="FF0000"/>
              </a:solidFill>
              <a:round/>
              <a:headEnd/>
              <a:tailEnd/>
            </a:ln>
          </p:spPr>
          <p:txBody>
            <a:bodyPr wrap="none" anchor="ctr"/>
            <a:lstStyle/>
            <a:p>
              <a:endParaRPr lang="en-US"/>
            </a:p>
          </p:txBody>
        </p:sp>
      </p:grpSp>
      <p:sp>
        <p:nvSpPr>
          <p:cNvPr id="20" name="Slide Number Placeholder 19"/>
          <p:cNvSpPr>
            <a:spLocks noGrp="1"/>
          </p:cNvSpPr>
          <p:nvPr>
            <p:ph type="sldNum" sz="quarter" idx="12"/>
          </p:nvPr>
        </p:nvSpPr>
        <p:spPr/>
        <p:txBody>
          <a:bodyPr/>
          <a:lstStyle/>
          <a:p>
            <a:pPr>
              <a:defRPr/>
            </a:pPr>
            <a:fld id="{F94DC74B-B701-4DF0-8BC9-5796C4E08456}" type="slidenum">
              <a:rPr lang="en-US" smtClean="0"/>
              <a:pPr>
                <a:defRPr/>
              </a:pPr>
              <a:t>29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54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40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8153400" cy="5257800"/>
          </a:xfrm>
          <a:solidFill>
            <a:srgbClr val="FFFF00"/>
          </a:solidFill>
        </p:spPr>
        <p:txBody>
          <a:bodyPr/>
          <a:lstStyle/>
          <a:p>
            <a:r>
              <a:rPr lang="en-US" sz="13800" b="1" dirty="0" smtClean="0">
                <a:solidFill>
                  <a:srgbClr val="FF0000"/>
                </a:solidFill>
                <a:effectLst>
                  <a:outerShdw blurRad="38100" dist="38100" dir="2700000" algn="tl">
                    <a:srgbClr val="000000">
                      <a:alpha val="43137"/>
                    </a:srgbClr>
                  </a:outerShdw>
                </a:effectLst>
              </a:rPr>
              <a:t>Graphic Symbols</a:t>
            </a:r>
            <a:endParaRPr lang="en-US" sz="13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84504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Some Terminology</a:t>
            </a:r>
          </a:p>
        </p:txBody>
      </p:sp>
      <p:pic>
        <p:nvPicPr>
          <p:cNvPr id="27651" name="Picture 3" descr="C:\Sandige\3\tiff\016.tif"/>
          <p:cNvPicPr>
            <a:picLocks noChangeAspect="1" noChangeArrowheads="1"/>
          </p:cNvPicPr>
          <p:nvPr/>
        </p:nvPicPr>
        <p:blipFill>
          <a:blip r:embed="rId3"/>
          <a:srcRect l="11232" r="11232" b="13017"/>
          <a:stretch>
            <a:fillRect/>
          </a:stretch>
        </p:blipFill>
        <p:spPr bwMode="auto">
          <a:xfrm>
            <a:off x="2133600" y="2971800"/>
            <a:ext cx="4876800" cy="3405188"/>
          </a:xfrm>
          <a:prstGeom prst="rect">
            <a:avLst/>
          </a:prstGeom>
          <a:noFill/>
          <a:ln w="9525">
            <a:noFill/>
            <a:miter lim="800000"/>
            <a:headEnd/>
            <a:tailEnd/>
          </a:ln>
        </p:spPr>
      </p:pic>
      <p:grpSp>
        <p:nvGrpSpPr>
          <p:cNvPr id="27652" name="Group 4"/>
          <p:cNvGrpSpPr>
            <a:grpSpLocks/>
          </p:cNvGrpSpPr>
          <p:nvPr/>
        </p:nvGrpSpPr>
        <p:grpSpPr bwMode="auto">
          <a:xfrm>
            <a:off x="2501900" y="1676400"/>
            <a:ext cx="3746500" cy="519113"/>
            <a:chOff x="1576" y="1056"/>
            <a:chExt cx="2360" cy="327"/>
          </a:xfrm>
        </p:grpSpPr>
        <p:sp>
          <p:nvSpPr>
            <p:cNvPr id="27657" name="Rectangle 5"/>
            <p:cNvSpPr>
              <a:spLocks noChangeArrowheads="1"/>
            </p:cNvSpPr>
            <p:nvPr/>
          </p:nvSpPr>
          <p:spPr bwMode="auto">
            <a:xfrm>
              <a:off x="1576" y="1056"/>
              <a:ext cx="2360" cy="327"/>
            </a:xfrm>
            <a:prstGeom prst="rect">
              <a:avLst/>
            </a:prstGeom>
            <a:noFill/>
            <a:ln w="9525">
              <a:noFill/>
              <a:miter lim="800000"/>
              <a:headEnd/>
              <a:tailEnd/>
            </a:ln>
          </p:spPr>
          <p:txBody>
            <a:bodyPr wrap="none">
              <a:spAutoFit/>
            </a:bodyPr>
            <a:lstStyle/>
            <a:p>
              <a:pPr algn="ctr"/>
              <a:r>
                <a:rPr lang="en-US" sz="2800"/>
                <a:t>F1 = A</a:t>
              </a:r>
              <a:r>
                <a:rPr lang="en-US" sz="2800">
                  <a:latin typeface="Symbol" pitchFamily="18" charset="2"/>
                </a:rPr>
                <a:t>×</a:t>
              </a:r>
              <a:r>
                <a:rPr lang="en-US" sz="2800"/>
                <a:t>B</a:t>
              </a:r>
              <a:r>
                <a:rPr lang="en-US" sz="2800">
                  <a:latin typeface="Symbol" pitchFamily="18" charset="2"/>
                </a:rPr>
                <a:t>×</a:t>
              </a:r>
              <a:r>
                <a:rPr lang="en-US" sz="2800"/>
                <a:t>C + B</a:t>
              </a:r>
              <a:r>
                <a:rPr lang="en-US" sz="2800">
                  <a:latin typeface="Symbol" pitchFamily="18" charset="2"/>
                </a:rPr>
                <a:t>×</a:t>
              </a:r>
              <a:r>
                <a:rPr lang="en-US" sz="2800"/>
                <a:t>C + A</a:t>
              </a:r>
              <a:r>
                <a:rPr lang="en-US" sz="2800">
                  <a:latin typeface="Symbol" pitchFamily="18" charset="2"/>
                </a:rPr>
                <a:t>×</a:t>
              </a:r>
              <a:r>
                <a:rPr lang="en-US" sz="2800"/>
                <a:t>B</a:t>
              </a:r>
            </a:p>
          </p:txBody>
        </p:sp>
        <p:sp>
          <p:nvSpPr>
            <p:cNvPr id="27658" name="Line 6"/>
            <p:cNvSpPr>
              <a:spLocks noChangeShapeType="1"/>
            </p:cNvSpPr>
            <p:nvPr/>
          </p:nvSpPr>
          <p:spPr bwMode="auto">
            <a:xfrm flipV="1">
              <a:off x="2131" y="1099"/>
              <a:ext cx="144" cy="5"/>
            </a:xfrm>
            <a:prstGeom prst="line">
              <a:avLst/>
            </a:prstGeom>
            <a:noFill/>
            <a:ln w="19050">
              <a:solidFill>
                <a:schemeClr val="tx1"/>
              </a:solidFill>
              <a:round/>
              <a:headEnd/>
              <a:tailEnd/>
            </a:ln>
          </p:spPr>
          <p:txBody>
            <a:bodyPr/>
            <a:lstStyle/>
            <a:p>
              <a:endParaRPr lang="en-US"/>
            </a:p>
          </p:txBody>
        </p:sp>
        <p:sp>
          <p:nvSpPr>
            <p:cNvPr id="27659" name="Line 7"/>
            <p:cNvSpPr>
              <a:spLocks noChangeShapeType="1"/>
            </p:cNvSpPr>
            <p:nvPr/>
          </p:nvSpPr>
          <p:spPr bwMode="auto">
            <a:xfrm flipV="1">
              <a:off x="2544" y="1104"/>
              <a:ext cx="144" cy="5"/>
            </a:xfrm>
            <a:prstGeom prst="line">
              <a:avLst/>
            </a:prstGeom>
            <a:noFill/>
            <a:ln w="19050">
              <a:solidFill>
                <a:schemeClr val="tx1"/>
              </a:solidFill>
              <a:round/>
              <a:headEnd/>
              <a:tailEnd/>
            </a:ln>
          </p:spPr>
          <p:txBody>
            <a:bodyPr/>
            <a:lstStyle/>
            <a:p>
              <a:endParaRPr lang="en-US"/>
            </a:p>
          </p:txBody>
        </p:sp>
        <p:sp>
          <p:nvSpPr>
            <p:cNvPr id="27660" name="Line 8"/>
            <p:cNvSpPr>
              <a:spLocks noChangeShapeType="1"/>
            </p:cNvSpPr>
            <p:nvPr/>
          </p:nvSpPr>
          <p:spPr bwMode="auto">
            <a:xfrm flipV="1">
              <a:off x="2928" y="1104"/>
              <a:ext cx="144" cy="5"/>
            </a:xfrm>
            <a:prstGeom prst="line">
              <a:avLst/>
            </a:prstGeom>
            <a:noFill/>
            <a:ln w="19050">
              <a:solidFill>
                <a:schemeClr val="tx1"/>
              </a:solidFill>
              <a:round/>
              <a:headEnd/>
              <a:tailEnd/>
            </a:ln>
          </p:spPr>
          <p:txBody>
            <a:bodyPr/>
            <a:lstStyle/>
            <a:p>
              <a:endParaRPr lang="en-US"/>
            </a:p>
          </p:txBody>
        </p:sp>
        <p:sp>
          <p:nvSpPr>
            <p:cNvPr id="27661" name="Line 9"/>
            <p:cNvSpPr>
              <a:spLocks noChangeShapeType="1"/>
            </p:cNvSpPr>
            <p:nvPr/>
          </p:nvSpPr>
          <p:spPr bwMode="auto">
            <a:xfrm flipV="1">
              <a:off x="3744" y="1104"/>
              <a:ext cx="144" cy="5"/>
            </a:xfrm>
            <a:prstGeom prst="line">
              <a:avLst/>
            </a:prstGeom>
            <a:noFill/>
            <a:ln w="19050">
              <a:solidFill>
                <a:schemeClr val="tx1"/>
              </a:solidFill>
              <a:round/>
              <a:headEnd/>
              <a:tailEnd/>
            </a:ln>
          </p:spPr>
          <p:txBody>
            <a:bodyPr/>
            <a:lstStyle/>
            <a:p>
              <a:endParaRPr lang="en-US"/>
            </a:p>
          </p:txBody>
        </p:sp>
      </p:grpSp>
      <p:sp>
        <p:nvSpPr>
          <p:cNvPr id="316430" name="Text Box 14"/>
          <p:cNvSpPr txBox="1">
            <a:spLocks noChangeArrowheads="1"/>
          </p:cNvSpPr>
          <p:nvPr/>
        </p:nvSpPr>
        <p:spPr bwMode="auto">
          <a:xfrm>
            <a:off x="1346200" y="2286000"/>
            <a:ext cx="6419850" cy="457200"/>
          </a:xfrm>
          <a:prstGeom prst="rect">
            <a:avLst/>
          </a:prstGeom>
          <a:noFill/>
          <a:ln w="9525">
            <a:noFill/>
            <a:miter lim="800000"/>
            <a:headEnd/>
            <a:tailEnd/>
          </a:ln>
        </p:spPr>
        <p:txBody>
          <a:bodyPr wrap="none">
            <a:spAutoFit/>
          </a:bodyPr>
          <a:lstStyle/>
          <a:p>
            <a:pPr algn="ctr"/>
            <a:r>
              <a:rPr lang="en-US">
                <a:solidFill>
                  <a:srgbClr val="FF0000"/>
                </a:solidFill>
              </a:rPr>
              <a:t>Fan-out – Number of inputs an IC output is driving</a:t>
            </a:r>
          </a:p>
        </p:txBody>
      </p:sp>
      <p:grpSp>
        <p:nvGrpSpPr>
          <p:cNvPr id="27654" name="Group 22"/>
          <p:cNvGrpSpPr>
            <a:grpSpLocks/>
          </p:cNvGrpSpPr>
          <p:nvPr/>
        </p:nvGrpSpPr>
        <p:grpSpPr bwMode="auto">
          <a:xfrm>
            <a:off x="304800" y="4267200"/>
            <a:ext cx="2895600" cy="685800"/>
            <a:chOff x="192" y="2688"/>
            <a:chExt cx="1824" cy="432"/>
          </a:xfrm>
        </p:grpSpPr>
        <p:sp>
          <p:nvSpPr>
            <p:cNvPr id="27655" name="Oval 20"/>
            <p:cNvSpPr>
              <a:spLocks noChangeArrowheads="1"/>
            </p:cNvSpPr>
            <p:nvPr/>
          </p:nvSpPr>
          <p:spPr bwMode="auto">
            <a:xfrm>
              <a:off x="1488" y="2688"/>
              <a:ext cx="528" cy="432"/>
            </a:xfrm>
            <a:prstGeom prst="ellipse">
              <a:avLst/>
            </a:prstGeom>
            <a:noFill/>
            <a:ln w="38100">
              <a:solidFill>
                <a:srgbClr val="FF0000"/>
              </a:solidFill>
              <a:round/>
              <a:headEnd/>
              <a:tailEnd/>
            </a:ln>
          </p:spPr>
          <p:txBody>
            <a:bodyPr wrap="none" anchor="ctr"/>
            <a:lstStyle/>
            <a:p>
              <a:endParaRPr lang="en-US"/>
            </a:p>
          </p:txBody>
        </p:sp>
        <p:sp>
          <p:nvSpPr>
            <p:cNvPr id="27656" name="Text Box 21"/>
            <p:cNvSpPr txBox="1">
              <a:spLocks noChangeArrowheads="1"/>
            </p:cNvSpPr>
            <p:nvPr/>
          </p:nvSpPr>
          <p:spPr bwMode="auto">
            <a:xfrm>
              <a:off x="192" y="2784"/>
              <a:ext cx="1065" cy="288"/>
            </a:xfrm>
            <a:prstGeom prst="rect">
              <a:avLst/>
            </a:prstGeom>
            <a:noFill/>
            <a:ln w="9525">
              <a:noFill/>
              <a:miter lim="800000"/>
              <a:headEnd/>
              <a:tailEnd/>
            </a:ln>
          </p:spPr>
          <p:txBody>
            <a:bodyPr wrap="none">
              <a:spAutoFit/>
            </a:bodyPr>
            <a:lstStyle/>
            <a:p>
              <a:pPr algn="ctr"/>
              <a:r>
                <a:rPr lang="en-US">
                  <a:solidFill>
                    <a:srgbClr val="FF0000"/>
                  </a:solidFill>
                </a:rPr>
                <a:t>Fan-out of 2</a:t>
              </a:r>
            </a:p>
          </p:txBody>
        </p:sp>
      </p:grpSp>
      <p:sp>
        <p:nvSpPr>
          <p:cNvPr id="14" name="Slide Number Placeholder 13"/>
          <p:cNvSpPr>
            <a:spLocks noGrp="1"/>
          </p:cNvSpPr>
          <p:nvPr>
            <p:ph type="sldNum" sz="quarter" idx="12"/>
          </p:nvPr>
        </p:nvSpPr>
        <p:spPr/>
        <p:txBody>
          <a:bodyPr/>
          <a:lstStyle/>
          <a:p>
            <a:pPr>
              <a:defRPr/>
            </a:pPr>
            <a:fld id="{F94DC74B-B701-4DF0-8BC9-5796C4E08456}" type="slidenum">
              <a:rPr lang="en-US" smtClean="0"/>
              <a:pPr>
                <a:defRPr/>
              </a:pPr>
              <a:t>30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64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30"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Some Terminology</a:t>
            </a:r>
          </a:p>
        </p:txBody>
      </p:sp>
      <p:pic>
        <p:nvPicPr>
          <p:cNvPr id="28675" name="Picture 3" descr="C:\Sandige\3\tiff\016.tif"/>
          <p:cNvPicPr>
            <a:picLocks noChangeAspect="1" noChangeArrowheads="1"/>
          </p:cNvPicPr>
          <p:nvPr/>
        </p:nvPicPr>
        <p:blipFill>
          <a:blip r:embed="rId3"/>
          <a:srcRect l="11232" r="11232" b="13017"/>
          <a:stretch>
            <a:fillRect/>
          </a:stretch>
        </p:blipFill>
        <p:spPr bwMode="auto">
          <a:xfrm>
            <a:off x="2133600" y="2971800"/>
            <a:ext cx="4876800" cy="3405188"/>
          </a:xfrm>
          <a:prstGeom prst="rect">
            <a:avLst/>
          </a:prstGeom>
          <a:noFill/>
          <a:ln w="9525">
            <a:noFill/>
            <a:miter lim="800000"/>
            <a:headEnd/>
            <a:tailEnd/>
          </a:ln>
        </p:spPr>
      </p:pic>
      <p:grpSp>
        <p:nvGrpSpPr>
          <p:cNvPr id="28676" name="Group 4"/>
          <p:cNvGrpSpPr>
            <a:grpSpLocks/>
          </p:cNvGrpSpPr>
          <p:nvPr/>
        </p:nvGrpSpPr>
        <p:grpSpPr bwMode="auto">
          <a:xfrm>
            <a:off x="2501900" y="1676400"/>
            <a:ext cx="3746500" cy="519113"/>
            <a:chOff x="1576" y="1056"/>
            <a:chExt cx="2360" cy="327"/>
          </a:xfrm>
        </p:grpSpPr>
        <p:sp>
          <p:nvSpPr>
            <p:cNvPr id="28681" name="Rectangle 5"/>
            <p:cNvSpPr>
              <a:spLocks noChangeArrowheads="1"/>
            </p:cNvSpPr>
            <p:nvPr/>
          </p:nvSpPr>
          <p:spPr bwMode="auto">
            <a:xfrm>
              <a:off x="1576" y="1056"/>
              <a:ext cx="2360" cy="327"/>
            </a:xfrm>
            <a:prstGeom prst="rect">
              <a:avLst/>
            </a:prstGeom>
            <a:noFill/>
            <a:ln w="9525">
              <a:noFill/>
              <a:miter lim="800000"/>
              <a:headEnd/>
              <a:tailEnd/>
            </a:ln>
          </p:spPr>
          <p:txBody>
            <a:bodyPr wrap="none">
              <a:spAutoFit/>
            </a:bodyPr>
            <a:lstStyle/>
            <a:p>
              <a:pPr algn="ctr"/>
              <a:r>
                <a:rPr lang="en-US" sz="2800"/>
                <a:t>F1 = A</a:t>
              </a:r>
              <a:r>
                <a:rPr lang="en-US" sz="2800">
                  <a:latin typeface="Symbol" pitchFamily="18" charset="2"/>
                </a:rPr>
                <a:t>×</a:t>
              </a:r>
              <a:r>
                <a:rPr lang="en-US" sz="2800"/>
                <a:t>B</a:t>
              </a:r>
              <a:r>
                <a:rPr lang="en-US" sz="2800">
                  <a:latin typeface="Symbol" pitchFamily="18" charset="2"/>
                </a:rPr>
                <a:t>×</a:t>
              </a:r>
              <a:r>
                <a:rPr lang="en-US" sz="2800"/>
                <a:t>C + B</a:t>
              </a:r>
              <a:r>
                <a:rPr lang="en-US" sz="2800">
                  <a:latin typeface="Symbol" pitchFamily="18" charset="2"/>
                </a:rPr>
                <a:t>×</a:t>
              </a:r>
              <a:r>
                <a:rPr lang="en-US" sz="2800"/>
                <a:t>C + A</a:t>
              </a:r>
              <a:r>
                <a:rPr lang="en-US" sz="2800">
                  <a:latin typeface="Symbol" pitchFamily="18" charset="2"/>
                </a:rPr>
                <a:t>×</a:t>
              </a:r>
              <a:r>
                <a:rPr lang="en-US" sz="2800"/>
                <a:t>B</a:t>
              </a:r>
            </a:p>
          </p:txBody>
        </p:sp>
        <p:sp>
          <p:nvSpPr>
            <p:cNvPr id="28682" name="Line 6"/>
            <p:cNvSpPr>
              <a:spLocks noChangeShapeType="1"/>
            </p:cNvSpPr>
            <p:nvPr/>
          </p:nvSpPr>
          <p:spPr bwMode="auto">
            <a:xfrm flipV="1">
              <a:off x="2131" y="1099"/>
              <a:ext cx="144" cy="5"/>
            </a:xfrm>
            <a:prstGeom prst="line">
              <a:avLst/>
            </a:prstGeom>
            <a:noFill/>
            <a:ln w="19050">
              <a:solidFill>
                <a:schemeClr val="tx1"/>
              </a:solidFill>
              <a:round/>
              <a:headEnd/>
              <a:tailEnd/>
            </a:ln>
          </p:spPr>
          <p:txBody>
            <a:bodyPr/>
            <a:lstStyle/>
            <a:p>
              <a:endParaRPr lang="en-US"/>
            </a:p>
          </p:txBody>
        </p:sp>
        <p:sp>
          <p:nvSpPr>
            <p:cNvPr id="28683" name="Line 7"/>
            <p:cNvSpPr>
              <a:spLocks noChangeShapeType="1"/>
            </p:cNvSpPr>
            <p:nvPr/>
          </p:nvSpPr>
          <p:spPr bwMode="auto">
            <a:xfrm flipV="1">
              <a:off x="2544" y="1104"/>
              <a:ext cx="144" cy="5"/>
            </a:xfrm>
            <a:prstGeom prst="line">
              <a:avLst/>
            </a:prstGeom>
            <a:noFill/>
            <a:ln w="19050">
              <a:solidFill>
                <a:schemeClr val="tx1"/>
              </a:solidFill>
              <a:round/>
              <a:headEnd/>
              <a:tailEnd/>
            </a:ln>
          </p:spPr>
          <p:txBody>
            <a:bodyPr/>
            <a:lstStyle/>
            <a:p>
              <a:endParaRPr lang="en-US"/>
            </a:p>
          </p:txBody>
        </p:sp>
        <p:sp>
          <p:nvSpPr>
            <p:cNvPr id="28684" name="Line 8"/>
            <p:cNvSpPr>
              <a:spLocks noChangeShapeType="1"/>
            </p:cNvSpPr>
            <p:nvPr/>
          </p:nvSpPr>
          <p:spPr bwMode="auto">
            <a:xfrm flipV="1">
              <a:off x="2928" y="1104"/>
              <a:ext cx="144" cy="5"/>
            </a:xfrm>
            <a:prstGeom prst="line">
              <a:avLst/>
            </a:prstGeom>
            <a:noFill/>
            <a:ln w="19050">
              <a:solidFill>
                <a:schemeClr val="tx1"/>
              </a:solidFill>
              <a:round/>
              <a:headEnd/>
              <a:tailEnd/>
            </a:ln>
          </p:spPr>
          <p:txBody>
            <a:bodyPr/>
            <a:lstStyle/>
            <a:p>
              <a:endParaRPr lang="en-US"/>
            </a:p>
          </p:txBody>
        </p:sp>
        <p:sp>
          <p:nvSpPr>
            <p:cNvPr id="28685" name="Line 9"/>
            <p:cNvSpPr>
              <a:spLocks noChangeShapeType="1"/>
            </p:cNvSpPr>
            <p:nvPr/>
          </p:nvSpPr>
          <p:spPr bwMode="auto">
            <a:xfrm flipV="1">
              <a:off x="3744" y="1104"/>
              <a:ext cx="144" cy="5"/>
            </a:xfrm>
            <a:prstGeom prst="line">
              <a:avLst/>
            </a:prstGeom>
            <a:noFill/>
            <a:ln w="19050">
              <a:solidFill>
                <a:schemeClr val="tx1"/>
              </a:solidFill>
              <a:round/>
              <a:headEnd/>
              <a:tailEnd/>
            </a:ln>
          </p:spPr>
          <p:txBody>
            <a:bodyPr/>
            <a:lstStyle/>
            <a:p>
              <a:endParaRPr lang="en-US"/>
            </a:p>
          </p:txBody>
        </p:sp>
      </p:grpSp>
      <p:sp>
        <p:nvSpPr>
          <p:cNvPr id="318474" name="Text Box 10"/>
          <p:cNvSpPr txBox="1">
            <a:spLocks noChangeArrowheads="1"/>
          </p:cNvSpPr>
          <p:nvPr/>
        </p:nvSpPr>
        <p:spPr bwMode="auto">
          <a:xfrm>
            <a:off x="2133600" y="2286000"/>
            <a:ext cx="4540250" cy="457200"/>
          </a:xfrm>
          <a:prstGeom prst="rect">
            <a:avLst/>
          </a:prstGeom>
          <a:noFill/>
          <a:ln w="9525">
            <a:noFill/>
            <a:miter lim="800000"/>
            <a:headEnd/>
            <a:tailEnd/>
          </a:ln>
        </p:spPr>
        <p:txBody>
          <a:bodyPr wrap="none">
            <a:spAutoFit/>
          </a:bodyPr>
          <a:lstStyle/>
          <a:p>
            <a:pPr algn="ctr"/>
            <a:r>
              <a:rPr lang="en-US">
                <a:solidFill>
                  <a:srgbClr val="FF0000"/>
                </a:solidFill>
              </a:rPr>
              <a:t>Fan-in – Number of inputs to a gate</a:t>
            </a:r>
          </a:p>
        </p:txBody>
      </p:sp>
      <p:grpSp>
        <p:nvGrpSpPr>
          <p:cNvPr id="28678" name="Group 14"/>
          <p:cNvGrpSpPr>
            <a:grpSpLocks/>
          </p:cNvGrpSpPr>
          <p:nvPr/>
        </p:nvGrpSpPr>
        <p:grpSpPr bwMode="auto">
          <a:xfrm>
            <a:off x="4953000" y="3962400"/>
            <a:ext cx="3748088" cy="1447800"/>
            <a:chOff x="3120" y="2496"/>
            <a:chExt cx="2361" cy="912"/>
          </a:xfrm>
        </p:grpSpPr>
        <p:sp>
          <p:nvSpPr>
            <p:cNvPr id="28679" name="Oval 12"/>
            <p:cNvSpPr>
              <a:spLocks noChangeArrowheads="1"/>
            </p:cNvSpPr>
            <p:nvPr/>
          </p:nvSpPr>
          <p:spPr bwMode="auto">
            <a:xfrm>
              <a:off x="3120" y="2496"/>
              <a:ext cx="1056" cy="912"/>
            </a:xfrm>
            <a:prstGeom prst="ellipse">
              <a:avLst/>
            </a:prstGeom>
            <a:noFill/>
            <a:ln w="38100">
              <a:solidFill>
                <a:srgbClr val="FF0000"/>
              </a:solidFill>
              <a:round/>
              <a:headEnd/>
              <a:tailEnd/>
            </a:ln>
          </p:spPr>
          <p:txBody>
            <a:bodyPr wrap="none" anchor="ctr"/>
            <a:lstStyle/>
            <a:p>
              <a:endParaRPr lang="en-US"/>
            </a:p>
          </p:txBody>
        </p:sp>
        <p:sp>
          <p:nvSpPr>
            <p:cNvPr id="28680" name="Text Box 13"/>
            <p:cNvSpPr txBox="1">
              <a:spLocks noChangeArrowheads="1"/>
            </p:cNvSpPr>
            <p:nvPr/>
          </p:nvSpPr>
          <p:spPr bwMode="auto">
            <a:xfrm>
              <a:off x="4512" y="2736"/>
              <a:ext cx="969" cy="288"/>
            </a:xfrm>
            <a:prstGeom prst="rect">
              <a:avLst/>
            </a:prstGeom>
            <a:noFill/>
            <a:ln w="9525">
              <a:noFill/>
              <a:miter lim="800000"/>
              <a:headEnd/>
              <a:tailEnd/>
            </a:ln>
          </p:spPr>
          <p:txBody>
            <a:bodyPr wrap="none">
              <a:spAutoFit/>
            </a:bodyPr>
            <a:lstStyle/>
            <a:p>
              <a:pPr algn="ctr"/>
              <a:r>
                <a:rPr lang="en-US">
                  <a:solidFill>
                    <a:srgbClr val="FF0000"/>
                  </a:solidFill>
                </a:rPr>
                <a:t>Fan-in of 3</a:t>
              </a:r>
            </a:p>
          </p:txBody>
        </p:sp>
      </p:grpSp>
      <p:sp>
        <p:nvSpPr>
          <p:cNvPr id="14" name="Slide Number Placeholder 13"/>
          <p:cNvSpPr>
            <a:spLocks noGrp="1"/>
          </p:cNvSpPr>
          <p:nvPr>
            <p:ph type="sldNum" sz="quarter" idx="12"/>
          </p:nvPr>
        </p:nvSpPr>
        <p:spPr/>
        <p:txBody>
          <a:bodyPr/>
          <a:lstStyle/>
          <a:p>
            <a:pPr>
              <a:defRPr/>
            </a:pPr>
            <a:fld id="{F94DC74B-B701-4DF0-8BC9-5796C4E08456}" type="slidenum">
              <a:rPr lang="en-US" smtClean="0"/>
              <a:pPr>
                <a:defRPr/>
              </a:pPr>
              <a:t>31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84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74"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descr="C:\Sandige\3\tiff\017.tif"/>
          <p:cNvPicPr>
            <a:picLocks noChangeAspect="1" noChangeArrowheads="1"/>
          </p:cNvPicPr>
          <p:nvPr/>
        </p:nvPicPr>
        <p:blipFill>
          <a:blip r:embed="rId2"/>
          <a:srcRect r="49989" b="23491"/>
          <a:stretch>
            <a:fillRect/>
          </a:stretch>
        </p:blipFill>
        <p:spPr bwMode="auto">
          <a:xfrm>
            <a:off x="838200" y="1371600"/>
            <a:ext cx="7239000" cy="5122863"/>
          </a:xfrm>
          <a:prstGeom prst="rect">
            <a:avLst/>
          </a:prstGeom>
          <a:noFill/>
          <a:ln w="9525">
            <a:noFill/>
            <a:miter lim="800000"/>
            <a:headEnd/>
            <a:tailEnd/>
          </a:ln>
        </p:spPr>
      </p:pic>
      <p:sp>
        <p:nvSpPr>
          <p:cNvPr id="29699" name="Rectangle 4"/>
          <p:cNvSpPr>
            <a:spLocks noChangeArrowheads="1"/>
          </p:cNvSpPr>
          <p:nvPr/>
        </p:nvSpPr>
        <p:spPr bwMode="auto">
          <a:xfrm>
            <a:off x="228600" y="152400"/>
            <a:ext cx="8610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9700" name="Rectangle 6"/>
          <p:cNvSpPr>
            <a:spLocks noGrp="1" noChangeArrowheads="1"/>
          </p:cNvSpPr>
          <p:nvPr>
            <p:ph type="title"/>
          </p:nvPr>
        </p:nvSpPr>
        <p:spPr>
          <a:xfrm>
            <a:off x="228600" y="457200"/>
            <a:ext cx="8763000" cy="1143000"/>
          </a:xfrm>
        </p:spPr>
        <p:txBody>
          <a:bodyPr/>
          <a:lstStyle/>
          <a:p>
            <a:pPr eaLnBrk="1" hangingPunct="1"/>
            <a:r>
              <a:rPr lang="en-US" smtClean="0"/>
              <a:t>Vertical Layout Scheme – SOP Form</a:t>
            </a:r>
            <a:br>
              <a:rPr lang="en-US" smtClean="0"/>
            </a:br>
            <a:endParaRPr lang="en-US" smtClean="0"/>
          </a:p>
        </p:txBody>
      </p:sp>
      <p:sp>
        <p:nvSpPr>
          <p:cNvPr id="5" name="Slide Number Placeholder 4"/>
          <p:cNvSpPr>
            <a:spLocks noGrp="1"/>
          </p:cNvSpPr>
          <p:nvPr>
            <p:ph type="sldNum" sz="quarter" idx="12"/>
          </p:nvPr>
        </p:nvSpPr>
        <p:spPr/>
        <p:txBody>
          <a:bodyPr/>
          <a:lstStyle/>
          <a:p>
            <a:pPr>
              <a:defRPr/>
            </a:pPr>
            <a:fld id="{F94DC74B-B701-4DF0-8BC9-5796C4E08456}" type="slidenum">
              <a:rPr lang="en-US" smtClean="0"/>
              <a:pPr>
                <a:defRPr/>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8600" y="152400"/>
            <a:ext cx="8610600" cy="1143000"/>
          </a:xfrm>
        </p:spPr>
        <p:txBody>
          <a:bodyPr/>
          <a:lstStyle/>
          <a:p>
            <a:pPr eaLnBrk="1" hangingPunct="1"/>
            <a:r>
              <a:rPr lang="en-US" smtClean="0"/>
              <a:t>Vertical Layout Scheme – SOP Form</a:t>
            </a:r>
          </a:p>
        </p:txBody>
      </p:sp>
      <p:pic>
        <p:nvPicPr>
          <p:cNvPr id="30723" name="Picture 3" descr="C:\Sandige\3\tiff\017.tif"/>
          <p:cNvPicPr>
            <a:picLocks noChangeAspect="1" noChangeArrowheads="1"/>
          </p:cNvPicPr>
          <p:nvPr/>
        </p:nvPicPr>
        <p:blipFill>
          <a:blip r:embed="rId2"/>
          <a:srcRect l="52116" b="25035"/>
          <a:stretch>
            <a:fillRect/>
          </a:stretch>
        </p:blipFill>
        <p:spPr bwMode="auto">
          <a:xfrm>
            <a:off x="1295400" y="1447800"/>
            <a:ext cx="6931025" cy="5019675"/>
          </a:xfrm>
          <a:prstGeom prst="rect">
            <a:avLst/>
          </a:prstGeom>
          <a:noFill/>
          <a:ln w="9525">
            <a:noFill/>
            <a:miter lim="800000"/>
            <a:headEnd/>
            <a:tailEnd/>
          </a:ln>
        </p:spPr>
      </p:pic>
      <p:sp>
        <p:nvSpPr>
          <p:cNvPr id="30724" name="Oval 4"/>
          <p:cNvSpPr>
            <a:spLocks noChangeArrowheads="1"/>
          </p:cNvSpPr>
          <p:nvPr/>
        </p:nvSpPr>
        <p:spPr bwMode="auto">
          <a:xfrm>
            <a:off x="2667000" y="4114800"/>
            <a:ext cx="1371600" cy="685800"/>
          </a:xfrm>
          <a:prstGeom prst="ellipse">
            <a:avLst/>
          </a:prstGeom>
          <a:noFill/>
          <a:ln w="38100">
            <a:solidFill>
              <a:srgbClr val="FF0000"/>
            </a:solidFill>
            <a:round/>
            <a:headEnd/>
            <a:tailEnd/>
          </a:ln>
        </p:spPr>
        <p:txBody>
          <a:bodyPr wrap="none" anchor="ctr"/>
          <a:lstStyle/>
          <a:p>
            <a:endParaRPr lang="en-US"/>
          </a:p>
        </p:txBody>
      </p:sp>
      <p:sp>
        <p:nvSpPr>
          <p:cNvPr id="30725" name="Oval 5"/>
          <p:cNvSpPr>
            <a:spLocks noChangeArrowheads="1"/>
          </p:cNvSpPr>
          <p:nvPr/>
        </p:nvSpPr>
        <p:spPr bwMode="auto">
          <a:xfrm>
            <a:off x="2590800" y="5334000"/>
            <a:ext cx="1371600" cy="685800"/>
          </a:xfrm>
          <a:prstGeom prst="ellipse">
            <a:avLst/>
          </a:prstGeom>
          <a:noFill/>
          <a:ln w="38100">
            <a:solidFill>
              <a:srgbClr val="FF0000"/>
            </a:solidFill>
            <a:round/>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pPr>
              <a:defRPr/>
            </a:pPr>
            <a:fld id="{F94DC74B-B701-4DF0-8BC9-5796C4E08456}" type="slidenum">
              <a:rPr lang="en-US" smtClean="0"/>
              <a:pPr>
                <a:defRPr/>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&gt;2 Input OR Gates Not Available for all IC Technologies</a:t>
            </a:r>
          </a:p>
        </p:txBody>
      </p:sp>
      <p:pic>
        <p:nvPicPr>
          <p:cNvPr id="31747" name="Picture 3" descr="C:\Sandige\3\tiff\018.tif"/>
          <p:cNvPicPr>
            <a:picLocks noChangeAspect="1" noChangeArrowheads="1"/>
          </p:cNvPicPr>
          <p:nvPr/>
        </p:nvPicPr>
        <p:blipFill>
          <a:blip r:embed="rId2"/>
          <a:srcRect r="60394" b="45285"/>
          <a:stretch>
            <a:fillRect/>
          </a:stretch>
        </p:blipFill>
        <p:spPr bwMode="auto">
          <a:xfrm>
            <a:off x="762000" y="2819400"/>
            <a:ext cx="5037138" cy="1533525"/>
          </a:xfrm>
          <a:prstGeom prst="rect">
            <a:avLst/>
          </a:prstGeom>
          <a:noFill/>
          <a:ln w="9525">
            <a:noFill/>
            <a:miter lim="800000"/>
            <a:headEnd/>
            <a:tailEnd/>
          </a:ln>
        </p:spPr>
      </p:pic>
      <p:pic>
        <p:nvPicPr>
          <p:cNvPr id="31748" name="Picture 4" descr="C:\Sandige\3\tiff\018.tif"/>
          <p:cNvPicPr>
            <a:picLocks noChangeAspect="1" noChangeArrowheads="1"/>
          </p:cNvPicPr>
          <p:nvPr/>
        </p:nvPicPr>
        <p:blipFill>
          <a:blip r:embed="rId2"/>
          <a:srcRect l="46773" b="45285"/>
          <a:stretch>
            <a:fillRect/>
          </a:stretch>
        </p:blipFill>
        <p:spPr bwMode="auto">
          <a:xfrm>
            <a:off x="762000" y="4660900"/>
            <a:ext cx="7543800" cy="1709738"/>
          </a:xfrm>
          <a:prstGeom prst="rect">
            <a:avLst/>
          </a:prstGeom>
          <a:noFill/>
          <a:ln w="9525">
            <a:noFill/>
            <a:miter lim="800000"/>
            <a:headEnd/>
            <a:tailEnd/>
          </a:ln>
        </p:spPr>
      </p:pic>
      <p:sp>
        <p:nvSpPr>
          <p:cNvPr id="31749" name="Text Box 5"/>
          <p:cNvSpPr txBox="1">
            <a:spLocks noChangeArrowheads="1"/>
          </p:cNvSpPr>
          <p:nvPr/>
        </p:nvSpPr>
        <p:spPr bwMode="auto">
          <a:xfrm>
            <a:off x="990600" y="2057400"/>
            <a:ext cx="3692525" cy="457200"/>
          </a:xfrm>
          <a:prstGeom prst="rect">
            <a:avLst/>
          </a:prstGeom>
          <a:noFill/>
          <a:ln w="9525">
            <a:noFill/>
            <a:miter lim="800000"/>
            <a:headEnd/>
            <a:tailEnd/>
          </a:ln>
        </p:spPr>
        <p:txBody>
          <a:bodyPr wrap="none">
            <a:spAutoFit/>
          </a:bodyPr>
          <a:lstStyle/>
          <a:p>
            <a:pPr algn="ctr"/>
            <a:r>
              <a:rPr lang="en-US"/>
              <a:t>Solution:  “Cascading” gates</a:t>
            </a:r>
          </a:p>
        </p:txBody>
      </p:sp>
      <p:sp>
        <p:nvSpPr>
          <p:cNvPr id="6" name="Slide Number Placeholder 5"/>
          <p:cNvSpPr>
            <a:spLocks noGrp="1"/>
          </p:cNvSpPr>
          <p:nvPr>
            <p:ph type="sldNum" sz="quarter" idx="12"/>
          </p:nvPr>
        </p:nvSpPr>
        <p:spPr/>
        <p:txBody>
          <a:bodyPr/>
          <a:lstStyle/>
          <a:p>
            <a:pPr>
              <a:defRPr/>
            </a:pPr>
            <a:fld id="{F94DC74B-B701-4DF0-8BC9-5796C4E08456}" type="slidenum">
              <a:rPr lang="en-US" smtClean="0"/>
              <a:pPr>
                <a:defRPr/>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descr="C:\Sandige\3\tiff\019.tif"/>
          <p:cNvPicPr>
            <a:picLocks noChangeAspect="1" noChangeArrowheads="1"/>
          </p:cNvPicPr>
          <p:nvPr/>
        </p:nvPicPr>
        <p:blipFill>
          <a:blip r:embed="rId2"/>
          <a:srcRect r="3963" b="12317"/>
          <a:stretch>
            <a:fillRect/>
          </a:stretch>
        </p:blipFill>
        <p:spPr bwMode="auto">
          <a:xfrm>
            <a:off x="609600" y="1371600"/>
            <a:ext cx="8077200" cy="5213350"/>
          </a:xfrm>
          <a:prstGeom prst="rect">
            <a:avLst/>
          </a:prstGeom>
          <a:noFill/>
          <a:ln w="9525">
            <a:noFill/>
            <a:miter lim="800000"/>
            <a:headEnd/>
            <a:tailEnd/>
          </a:ln>
        </p:spPr>
      </p:pic>
      <p:sp>
        <p:nvSpPr>
          <p:cNvPr id="32771" name="Rectangle 2"/>
          <p:cNvSpPr>
            <a:spLocks noGrp="1" noChangeArrowheads="1"/>
          </p:cNvSpPr>
          <p:nvPr>
            <p:ph type="title"/>
          </p:nvPr>
        </p:nvSpPr>
        <p:spPr>
          <a:xfrm>
            <a:off x="152400" y="152400"/>
            <a:ext cx="8686800" cy="1143000"/>
          </a:xfrm>
        </p:spPr>
        <p:txBody>
          <a:bodyPr/>
          <a:lstStyle/>
          <a:p>
            <a:pPr eaLnBrk="1" hangingPunct="1"/>
            <a:r>
              <a:rPr lang="en-US" smtClean="0"/>
              <a:t>Vertical Layout Scheme – POS Form</a:t>
            </a:r>
          </a:p>
        </p:txBody>
      </p:sp>
      <p:grpSp>
        <p:nvGrpSpPr>
          <p:cNvPr id="32772" name="Group 10"/>
          <p:cNvGrpSpPr>
            <a:grpSpLocks/>
          </p:cNvGrpSpPr>
          <p:nvPr/>
        </p:nvGrpSpPr>
        <p:grpSpPr bwMode="auto">
          <a:xfrm>
            <a:off x="4630738" y="1676400"/>
            <a:ext cx="3933825" cy="519113"/>
            <a:chOff x="2917" y="1056"/>
            <a:chExt cx="2478" cy="327"/>
          </a:xfrm>
        </p:grpSpPr>
        <p:sp>
          <p:nvSpPr>
            <p:cNvPr id="32773" name="Rectangle 5"/>
            <p:cNvSpPr>
              <a:spLocks noChangeArrowheads="1"/>
            </p:cNvSpPr>
            <p:nvPr/>
          </p:nvSpPr>
          <p:spPr bwMode="auto">
            <a:xfrm>
              <a:off x="2917" y="1056"/>
              <a:ext cx="2478" cy="327"/>
            </a:xfrm>
            <a:prstGeom prst="rect">
              <a:avLst/>
            </a:prstGeom>
            <a:noFill/>
            <a:ln w="9525">
              <a:noFill/>
              <a:miter lim="800000"/>
              <a:headEnd/>
              <a:tailEnd/>
            </a:ln>
          </p:spPr>
          <p:txBody>
            <a:bodyPr wrap="none">
              <a:spAutoFit/>
            </a:bodyPr>
            <a:lstStyle/>
            <a:p>
              <a:pPr algn="ctr"/>
              <a:r>
                <a:rPr lang="en-US" sz="2800"/>
                <a:t>F2 = (X+Y)</a:t>
              </a:r>
              <a:r>
                <a:rPr lang="en-US" sz="2800">
                  <a:latin typeface="Symbol" pitchFamily="18" charset="2"/>
                </a:rPr>
                <a:t>×(</a:t>
              </a:r>
              <a:r>
                <a:rPr lang="en-US" sz="2800"/>
                <a:t>X+Y)</a:t>
              </a:r>
              <a:r>
                <a:rPr lang="en-US" sz="2800">
                  <a:latin typeface="Symbol" pitchFamily="18" charset="2"/>
                </a:rPr>
                <a:t>×(</a:t>
              </a:r>
              <a:r>
                <a:rPr lang="en-US" sz="2800"/>
                <a:t>X+Z)</a:t>
              </a:r>
            </a:p>
          </p:txBody>
        </p:sp>
        <p:sp>
          <p:nvSpPr>
            <p:cNvPr id="32774" name="Line 6"/>
            <p:cNvSpPr>
              <a:spLocks noChangeShapeType="1"/>
            </p:cNvSpPr>
            <p:nvPr/>
          </p:nvSpPr>
          <p:spPr bwMode="auto">
            <a:xfrm flipV="1">
              <a:off x="3531" y="1099"/>
              <a:ext cx="144" cy="5"/>
            </a:xfrm>
            <a:prstGeom prst="line">
              <a:avLst/>
            </a:prstGeom>
            <a:noFill/>
            <a:ln w="19050">
              <a:solidFill>
                <a:schemeClr val="tx1"/>
              </a:solidFill>
              <a:round/>
              <a:headEnd/>
              <a:tailEnd/>
            </a:ln>
          </p:spPr>
          <p:txBody>
            <a:bodyPr/>
            <a:lstStyle/>
            <a:p>
              <a:endParaRPr lang="en-US"/>
            </a:p>
          </p:txBody>
        </p:sp>
        <p:sp>
          <p:nvSpPr>
            <p:cNvPr id="32775" name="Line 8"/>
            <p:cNvSpPr>
              <a:spLocks noChangeShapeType="1"/>
            </p:cNvSpPr>
            <p:nvPr/>
          </p:nvSpPr>
          <p:spPr bwMode="auto">
            <a:xfrm flipV="1">
              <a:off x="4464" y="1104"/>
              <a:ext cx="192" cy="0"/>
            </a:xfrm>
            <a:prstGeom prst="line">
              <a:avLst/>
            </a:prstGeom>
            <a:noFill/>
            <a:ln w="19050">
              <a:solidFill>
                <a:schemeClr val="tx1"/>
              </a:solidFill>
              <a:round/>
              <a:headEnd/>
              <a:tailEnd/>
            </a:ln>
          </p:spPr>
          <p:txBody>
            <a:bodyPr/>
            <a:lstStyle/>
            <a:p>
              <a:endParaRPr lang="en-US"/>
            </a:p>
          </p:txBody>
        </p:sp>
        <p:sp>
          <p:nvSpPr>
            <p:cNvPr id="32776" name="Line 9"/>
            <p:cNvSpPr>
              <a:spLocks noChangeShapeType="1"/>
            </p:cNvSpPr>
            <p:nvPr/>
          </p:nvSpPr>
          <p:spPr bwMode="auto">
            <a:xfrm flipV="1">
              <a:off x="5144" y="1104"/>
              <a:ext cx="144" cy="5"/>
            </a:xfrm>
            <a:prstGeom prst="line">
              <a:avLst/>
            </a:prstGeom>
            <a:noFill/>
            <a:ln w="19050">
              <a:solidFill>
                <a:schemeClr val="tx1"/>
              </a:solidFill>
              <a:round/>
              <a:headEnd/>
              <a:tailEnd/>
            </a:ln>
          </p:spPr>
          <p:txBody>
            <a:bodyPr/>
            <a:lstStyle/>
            <a:p>
              <a:endParaRPr lang="en-US"/>
            </a:p>
          </p:txBody>
        </p:sp>
      </p:grpSp>
      <p:sp>
        <p:nvSpPr>
          <p:cNvPr id="9" name="Slide Number Placeholder 8"/>
          <p:cNvSpPr>
            <a:spLocks noGrp="1"/>
          </p:cNvSpPr>
          <p:nvPr>
            <p:ph type="sldNum" sz="quarter" idx="12"/>
          </p:nvPr>
        </p:nvSpPr>
        <p:spPr/>
        <p:txBody>
          <a:bodyPr/>
          <a:lstStyle/>
          <a:p>
            <a:pPr>
              <a:defRPr/>
            </a:pPr>
            <a:fld id="{F94DC74B-B701-4DF0-8BC9-5796C4E08456}" type="slidenum">
              <a:rPr lang="en-US" smtClean="0"/>
              <a:pPr>
                <a:defRPr/>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Designing Using DeMorgan Equivalents</a:t>
            </a:r>
          </a:p>
        </p:txBody>
      </p:sp>
      <p:sp>
        <p:nvSpPr>
          <p:cNvPr id="33795" name="Rectangle 3"/>
          <p:cNvSpPr>
            <a:spLocks noGrp="1" noChangeArrowheads="1"/>
          </p:cNvSpPr>
          <p:nvPr>
            <p:ph type="body" idx="1"/>
          </p:nvPr>
        </p:nvSpPr>
        <p:spPr/>
        <p:txBody>
          <a:bodyPr/>
          <a:lstStyle/>
          <a:p>
            <a:pPr eaLnBrk="1" hangingPunct="1"/>
            <a:r>
              <a:rPr lang="en-US" smtClean="0"/>
              <a:t>Often prefer NAND/NOR to AND/OR when using real ICs</a:t>
            </a:r>
          </a:p>
          <a:p>
            <a:pPr lvl="1" eaLnBrk="1" hangingPunct="1"/>
            <a:r>
              <a:rPr lang="en-US" smtClean="0"/>
              <a:t>NAND/NOR typically have more fan-in</a:t>
            </a:r>
          </a:p>
          <a:p>
            <a:pPr lvl="1" eaLnBrk="1" hangingPunct="1"/>
            <a:r>
              <a:rPr lang="en-US" smtClean="0"/>
              <a:t>NAND/NOR “functionally complete”</a:t>
            </a:r>
          </a:p>
          <a:p>
            <a:pPr lvl="1" eaLnBrk="1" hangingPunct="1"/>
            <a:r>
              <a:rPr lang="en-US" smtClean="0"/>
              <a:t>NAND/NOR usually faster than AND/OR</a:t>
            </a:r>
          </a:p>
        </p:txBody>
      </p:sp>
      <p:pic>
        <p:nvPicPr>
          <p:cNvPr id="33796" name="Picture 4"/>
          <p:cNvPicPr>
            <a:picLocks noChangeAspect="1" noChangeArrowheads="1"/>
          </p:cNvPicPr>
          <p:nvPr/>
        </p:nvPicPr>
        <p:blipFill>
          <a:blip r:embed="rId2"/>
          <a:srcRect/>
          <a:stretch>
            <a:fillRect/>
          </a:stretch>
        </p:blipFill>
        <p:spPr bwMode="auto">
          <a:xfrm>
            <a:off x="2424113" y="4648200"/>
            <a:ext cx="4052887" cy="209867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8AE089B9-ECE1-49EE-8A69-07EE847D37C9}" type="slidenum">
              <a:rPr lang="en-US" smtClean="0"/>
              <a:pPr>
                <a:defRPr/>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1600200"/>
            <a:ext cx="7924800" cy="4495800"/>
          </a:xfrm>
          <a:solidFill>
            <a:srgbClr val="FFFF00"/>
          </a:solidFill>
        </p:spPr>
        <p:txBody>
          <a:bodyPr/>
          <a:lstStyle/>
          <a:p>
            <a:pPr eaLnBrk="1" hangingPunct="1"/>
            <a:r>
              <a:rPr lang="en-US" sz="11500" b="1" dirty="0" smtClean="0">
                <a:solidFill>
                  <a:srgbClr val="FF0000"/>
                </a:solidFill>
                <a:effectLst>
                  <a:outerShdw blurRad="38100" dist="38100" dir="2700000" algn="tl">
                    <a:srgbClr val="000000">
                      <a:alpha val="43137"/>
                    </a:srgbClr>
                  </a:outerShdw>
                </a:effectLst>
              </a:rPr>
              <a:t>NAND and NOR gates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AND/OR forms of NAND</a:t>
            </a:r>
          </a:p>
        </p:txBody>
      </p:sp>
      <p:pic>
        <p:nvPicPr>
          <p:cNvPr id="34819" name="Picture 4" descr="C:\Sandige\3\tiff\022.tif"/>
          <p:cNvPicPr>
            <a:picLocks noChangeAspect="1" noChangeArrowheads="1"/>
          </p:cNvPicPr>
          <p:nvPr/>
        </p:nvPicPr>
        <p:blipFill>
          <a:blip r:embed="rId2"/>
          <a:srcRect b="10582"/>
          <a:stretch>
            <a:fillRect/>
          </a:stretch>
        </p:blipFill>
        <p:spPr bwMode="auto">
          <a:xfrm>
            <a:off x="152400" y="1589088"/>
            <a:ext cx="8839200" cy="5092700"/>
          </a:xfrm>
          <a:prstGeom prst="rect">
            <a:avLst/>
          </a:prstGeom>
          <a:noFill/>
          <a:ln w="9525">
            <a:noFill/>
            <a:miter lim="800000"/>
            <a:headEnd/>
            <a:tailEnd/>
          </a:ln>
        </p:spPr>
      </p:pic>
      <p:sp>
        <p:nvSpPr>
          <p:cNvPr id="34820" name="Line 6"/>
          <p:cNvSpPr>
            <a:spLocks noChangeShapeType="1"/>
          </p:cNvSpPr>
          <p:nvPr/>
        </p:nvSpPr>
        <p:spPr bwMode="auto">
          <a:xfrm>
            <a:off x="914400" y="3276600"/>
            <a:ext cx="0" cy="1828800"/>
          </a:xfrm>
          <a:prstGeom prst="line">
            <a:avLst/>
          </a:prstGeom>
          <a:noFill/>
          <a:ln w="28575">
            <a:solidFill>
              <a:srgbClr val="FF0000"/>
            </a:solidFill>
            <a:round/>
            <a:headEnd/>
            <a:tailEnd type="triangle" w="med" len="med"/>
          </a:ln>
        </p:spPr>
        <p:txBody>
          <a:bodyPr/>
          <a:lstStyle/>
          <a:p>
            <a:endParaRPr lang="en-US"/>
          </a:p>
        </p:txBody>
      </p:sp>
      <p:sp>
        <p:nvSpPr>
          <p:cNvPr id="34821" name="Text Box 7"/>
          <p:cNvSpPr txBox="1">
            <a:spLocks noChangeArrowheads="1"/>
          </p:cNvSpPr>
          <p:nvPr/>
        </p:nvSpPr>
        <p:spPr bwMode="auto">
          <a:xfrm>
            <a:off x="1066800" y="3810000"/>
            <a:ext cx="2900363" cy="457200"/>
          </a:xfrm>
          <a:prstGeom prst="rect">
            <a:avLst/>
          </a:prstGeom>
          <a:noFill/>
          <a:ln w="9525">
            <a:noFill/>
            <a:miter lim="800000"/>
            <a:headEnd/>
            <a:tailEnd/>
          </a:ln>
        </p:spPr>
        <p:txBody>
          <a:bodyPr wrap="none">
            <a:spAutoFit/>
          </a:bodyPr>
          <a:lstStyle/>
          <a:p>
            <a:r>
              <a:rPr lang="en-US">
                <a:solidFill>
                  <a:srgbClr val="FF0000"/>
                </a:solidFill>
              </a:rPr>
              <a:t>DeMorgan’s Theorem</a:t>
            </a:r>
          </a:p>
        </p:txBody>
      </p:sp>
      <p:sp>
        <p:nvSpPr>
          <p:cNvPr id="6" name="Slide Number Placeholder 5"/>
          <p:cNvSpPr>
            <a:spLocks noGrp="1"/>
          </p:cNvSpPr>
          <p:nvPr>
            <p:ph type="sldNum" sz="quarter" idx="12"/>
          </p:nvPr>
        </p:nvSpPr>
        <p:spPr/>
        <p:txBody>
          <a:bodyPr/>
          <a:lstStyle/>
          <a:p>
            <a:pPr>
              <a:defRPr/>
            </a:pPr>
            <a:fld id="{F94DC74B-B701-4DF0-8BC9-5796C4E08456}" type="slidenum">
              <a:rPr lang="en-US" smtClean="0"/>
              <a:pPr>
                <a:defRPr/>
              </a:pPr>
              <a:t>38</a:t>
            </a:fld>
            <a:endParaRPr lang="en-US"/>
          </a:p>
        </p:txBody>
      </p:sp>
    </p:spTree>
    <p:extLst>
      <p:ext uri="{BB962C8B-B14F-4D97-AF65-F5344CB8AC3E}">
        <p14:creationId xmlns:p14="http://schemas.microsoft.com/office/powerpoint/2010/main" val="5864117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Summary of AND/OR forms</a:t>
            </a:r>
          </a:p>
        </p:txBody>
      </p:sp>
      <p:pic>
        <p:nvPicPr>
          <p:cNvPr id="35843" name="Picture 3" descr="C:\Sandige\3\tiff\023.tif"/>
          <p:cNvPicPr>
            <a:picLocks noChangeAspect="1" noChangeArrowheads="1"/>
          </p:cNvPicPr>
          <p:nvPr/>
        </p:nvPicPr>
        <p:blipFill>
          <a:blip r:embed="rId2"/>
          <a:srcRect l="4347" r="7608" b="7060"/>
          <a:stretch>
            <a:fillRect/>
          </a:stretch>
        </p:blipFill>
        <p:spPr bwMode="auto">
          <a:xfrm>
            <a:off x="76200" y="1371600"/>
            <a:ext cx="6172200" cy="5407025"/>
          </a:xfrm>
          <a:prstGeom prst="rect">
            <a:avLst/>
          </a:prstGeom>
          <a:noFill/>
          <a:ln w="9525">
            <a:noFill/>
            <a:miter lim="800000"/>
            <a:headEnd/>
            <a:tailEnd/>
          </a:ln>
        </p:spPr>
      </p:pic>
      <p:sp>
        <p:nvSpPr>
          <p:cNvPr id="35844" name="Text Box 4"/>
          <p:cNvSpPr txBox="1">
            <a:spLocks noChangeArrowheads="1"/>
          </p:cNvSpPr>
          <p:nvPr/>
        </p:nvSpPr>
        <p:spPr bwMode="auto">
          <a:xfrm>
            <a:off x="6170613" y="3368675"/>
            <a:ext cx="3049587" cy="822325"/>
          </a:xfrm>
          <a:prstGeom prst="rect">
            <a:avLst/>
          </a:prstGeom>
          <a:noFill/>
          <a:ln w="9525">
            <a:noFill/>
            <a:miter lim="800000"/>
            <a:headEnd/>
            <a:tailEnd/>
          </a:ln>
        </p:spPr>
        <p:txBody>
          <a:bodyPr wrap="none">
            <a:spAutoFit/>
          </a:bodyPr>
          <a:lstStyle/>
          <a:p>
            <a:r>
              <a:rPr lang="en-US">
                <a:solidFill>
                  <a:srgbClr val="FF0000"/>
                </a:solidFill>
              </a:rPr>
              <a:t>Change OR to AND</a:t>
            </a:r>
          </a:p>
          <a:p>
            <a:r>
              <a:rPr lang="en-US">
                <a:solidFill>
                  <a:srgbClr val="FF0000"/>
                </a:solidFill>
              </a:rPr>
              <a:t>“Complement” bubbles</a:t>
            </a:r>
          </a:p>
        </p:txBody>
      </p:sp>
      <p:sp>
        <p:nvSpPr>
          <p:cNvPr id="5" name="Slide Number Placeholder 4"/>
          <p:cNvSpPr>
            <a:spLocks noGrp="1"/>
          </p:cNvSpPr>
          <p:nvPr>
            <p:ph type="sldNum" sz="quarter" idx="12"/>
          </p:nvPr>
        </p:nvSpPr>
        <p:spPr/>
        <p:txBody>
          <a:bodyPr/>
          <a:lstStyle/>
          <a:p>
            <a:pPr>
              <a:defRPr/>
            </a:pPr>
            <a:fld id="{F94DC74B-B701-4DF0-8BC9-5796C4E08456}" type="slidenum">
              <a:rPr lang="en-US" smtClean="0"/>
              <a:pPr>
                <a:defRPr/>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3" name="Group 18"/>
          <p:cNvGrpSpPr>
            <a:grpSpLocks/>
          </p:cNvGrpSpPr>
          <p:nvPr/>
        </p:nvGrpSpPr>
        <p:grpSpPr bwMode="auto">
          <a:xfrm>
            <a:off x="228600" y="290513"/>
            <a:ext cx="5486400" cy="6262687"/>
            <a:chOff x="144" y="183"/>
            <a:chExt cx="3456" cy="3945"/>
          </a:xfrm>
        </p:grpSpPr>
        <p:pic>
          <p:nvPicPr>
            <p:cNvPr id="5126" name="Picture 7" descr="C:\Sandige\3\tiff\001.tif"/>
            <p:cNvPicPr>
              <a:picLocks noChangeAspect="1" noChangeArrowheads="1"/>
            </p:cNvPicPr>
            <p:nvPr/>
          </p:nvPicPr>
          <p:blipFill>
            <a:blip r:embed="rId2"/>
            <a:srcRect t="38977" r="39670" b="42625"/>
            <a:stretch>
              <a:fillRect/>
            </a:stretch>
          </p:blipFill>
          <p:spPr bwMode="auto">
            <a:xfrm>
              <a:off x="144" y="1798"/>
              <a:ext cx="3456" cy="1201"/>
            </a:xfrm>
            <a:prstGeom prst="rect">
              <a:avLst/>
            </a:prstGeom>
            <a:noFill/>
            <a:ln w="9525">
              <a:noFill/>
              <a:miter lim="800000"/>
              <a:headEnd/>
              <a:tailEnd/>
            </a:ln>
          </p:spPr>
        </p:pic>
        <p:pic>
          <p:nvPicPr>
            <p:cNvPr id="5127" name="Picture 8" descr="C:\Sandige\3\tiff\001.tif"/>
            <p:cNvPicPr>
              <a:picLocks noChangeAspect="1" noChangeArrowheads="1"/>
            </p:cNvPicPr>
            <p:nvPr/>
          </p:nvPicPr>
          <p:blipFill>
            <a:blip r:embed="rId2"/>
            <a:srcRect r="39670" b="74858"/>
            <a:stretch>
              <a:fillRect/>
            </a:stretch>
          </p:blipFill>
          <p:spPr bwMode="auto">
            <a:xfrm>
              <a:off x="144" y="183"/>
              <a:ext cx="3456" cy="1641"/>
            </a:xfrm>
            <a:prstGeom prst="rect">
              <a:avLst/>
            </a:prstGeom>
            <a:noFill/>
            <a:ln w="9525">
              <a:noFill/>
              <a:miter lim="800000"/>
              <a:headEnd/>
              <a:tailEnd/>
            </a:ln>
          </p:spPr>
        </p:pic>
        <p:pic>
          <p:nvPicPr>
            <p:cNvPr id="5128" name="Picture 10" descr="C:\Sandige\3\tiff\001.tif"/>
            <p:cNvPicPr>
              <a:picLocks noChangeAspect="1" noChangeArrowheads="1"/>
            </p:cNvPicPr>
            <p:nvPr/>
          </p:nvPicPr>
          <p:blipFill>
            <a:blip r:embed="rId2"/>
            <a:srcRect t="68913" r="40128" b="13817"/>
            <a:stretch>
              <a:fillRect/>
            </a:stretch>
          </p:blipFill>
          <p:spPr bwMode="auto">
            <a:xfrm>
              <a:off x="144" y="3000"/>
              <a:ext cx="3430" cy="1128"/>
            </a:xfrm>
            <a:prstGeom prst="rect">
              <a:avLst/>
            </a:prstGeom>
            <a:noFill/>
            <a:ln w="9525">
              <a:noFill/>
              <a:miter lim="800000"/>
              <a:headEnd/>
              <a:tailEnd/>
            </a:ln>
          </p:spPr>
        </p:pic>
      </p:grpSp>
      <p:sp>
        <p:nvSpPr>
          <p:cNvPr id="5124" name="Text Box 12"/>
          <p:cNvSpPr txBox="1">
            <a:spLocks noChangeArrowheads="1"/>
          </p:cNvSpPr>
          <p:nvPr/>
        </p:nvSpPr>
        <p:spPr bwMode="auto">
          <a:xfrm>
            <a:off x="5657850" y="457200"/>
            <a:ext cx="3570288" cy="822325"/>
          </a:xfrm>
          <a:prstGeom prst="rect">
            <a:avLst/>
          </a:prstGeom>
          <a:noFill/>
          <a:ln w="9525">
            <a:noFill/>
            <a:miter lim="800000"/>
            <a:headEnd/>
            <a:tailEnd/>
          </a:ln>
        </p:spPr>
        <p:txBody>
          <a:bodyPr wrap="none">
            <a:spAutoFit/>
          </a:bodyPr>
          <a:lstStyle/>
          <a:p>
            <a:r>
              <a:rPr lang="en-US"/>
              <a:t>IEEE: Institute of Electrical</a:t>
            </a:r>
          </a:p>
          <a:p>
            <a:r>
              <a:rPr lang="en-US"/>
              <a:t>and Electronics Engineers</a:t>
            </a:r>
          </a:p>
        </p:txBody>
      </p:sp>
      <p:sp>
        <p:nvSpPr>
          <p:cNvPr id="5125" name="Text Box 13"/>
          <p:cNvSpPr txBox="1">
            <a:spLocks noChangeArrowheads="1"/>
          </p:cNvSpPr>
          <p:nvPr/>
        </p:nvSpPr>
        <p:spPr bwMode="auto">
          <a:xfrm>
            <a:off x="5699125" y="1692275"/>
            <a:ext cx="3444875" cy="822325"/>
          </a:xfrm>
          <a:prstGeom prst="rect">
            <a:avLst/>
          </a:prstGeom>
          <a:noFill/>
          <a:ln w="9525">
            <a:noFill/>
            <a:miter lim="800000"/>
            <a:headEnd/>
            <a:tailEnd/>
          </a:ln>
        </p:spPr>
        <p:txBody>
          <a:bodyPr wrap="none">
            <a:spAutoFit/>
          </a:bodyPr>
          <a:lstStyle/>
          <a:p>
            <a:r>
              <a:rPr lang="en-US"/>
              <a:t>IEC: International Electro-</a:t>
            </a:r>
          </a:p>
          <a:p>
            <a:r>
              <a:rPr lang="en-US"/>
              <a:t>technical Commission</a:t>
            </a:r>
          </a:p>
        </p:txBody>
      </p:sp>
      <p:sp>
        <p:nvSpPr>
          <p:cNvPr id="10" name="Slide Number Placeholder 9"/>
          <p:cNvSpPr>
            <a:spLocks noGrp="1"/>
          </p:cNvSpPr>
          <p:nvPr>
            <p:ph type="sldNum" sz="quarter" idx="12"/>
          </p:nvPr>
        </p:nvSpPr>
        <p:spPr/>
        <p:txBody>
          <a:bodyPr/>
          <a:lstStyle/>
          <a:p>
            <a:pPr>
              <a:defRPr/>
            </a:pPr>
            <a:fld id="{8AE089B9-ECE1-49EE-8A69-07EE847D37C9}" type="slidenum">
              <a:rPr lang="en-US" smtClean="0"/>
              <a:pPr>
                <a:defRPr/>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Equivalent Signal Lines</a:t>
            </a:r>
          </a:p>
        </p:txBody>
      </p:sp>
      <p:pic>
        <p:nvPicPr>
          <p:cNvPr id="36867" name="Picture 3" descr="C:\Sandige\3\tiff\024.tif"/>
          <p:cNvPicPr>
            <a:picLocks noChangeAspect="1" noChangeArrowheads="1"/>
          </p:cNvPicPr>
          <p:nvPr/>
        </p:nvPicPr>
        <p:blipFill>
          <a:blip r:embed="rId2"/>
          <a:srcRect b="12526"/>
          <a:stretch>
            <a:fillRect/>
          </a:stretch>
        </p:blipFill>
        <p:spPr bwMode="auto">
          <a:xfrm>
            <a:off x="152400" y="1965325"/>
            <a:ext cx="8839200" cy="461486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F94DC74B-B701-4DF0-8BC9-5796C4E08456}" type="slidenum">
              <a:rPr lang="en-US" smtClean="0"/>
              <a:pPr>
                <a:defRPr/>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NAND/NAND Example</a:t>
            </a:r>
          </a:p>
        </p:txBody>
      </p:sp>
      <p:pic>
        <p:nvPicPr>
          <p:cNvPr id="37891" name="Picture 3" descr="C:\Sandige\processing\3\tiff\025.tif"/>
          <p:cNvPicPr>
            <a:picLocks noChangeAspect="1" noChangeArrowheads="1"/>
          </p:cNvPicPr>
          <p:nvPr/>
        </p:nvPicPr>
        <p:blipFill>
          <a:blip r:embed="rId2"/>
          <a:srcRect b="20799"/>
          <a:stretch>
            <a:fillRect/>
          </a:stretch>
        </p:blipFill>
        <p:spPr bwMode="auto">
          <a:xfrm>
            <a:off x="152400" y="1752600"/>
            <a:ext cx="8839200" cy="34226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F94DC74B-B701-4DF0-8BC9-5796C4E08456}" type="slidenum">
              <a:rPr lang="en-US" smtClean="0"/>
              <a:pPr>
                <a:defRPr/>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NOR/NOR Example</a:t>
            </a:r>
          </a:p>
        </p:txBody>
      </p:sp>
      <p:pic>
        <p:nvPicPr>
          <p:cNvPr id="38915" name="Picture 3" descr="C:\Sandige\processing\3\tiff\026.tif"/>
          <p:cNvPicPr>
            <a:picLocks noChangeAspect="1" noChangeArrowheads="1"/>
          </p:cNvPicPr>
          <p:nvPr/>
        </p:nvPicPr>
        <p:blipFill>
          <a:blip r:embed="rId2"/>
          <a:srcRect b="21790"/>
          <a:stretch>
            <a:fillRect/>
          </a:stretch>
        </p:blipFill>
        <p:spPr bwMode="auto">
          <a:xfrm>
            <a:off x="152400" y="2438400"/>
            <a:ext cx="8839200" cy="32512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F94DC74B-B701-4DF0-8BC9-5796C4E08456}" type="slidenum">
              <a:rPr lang="en-US" smtClean="0"/>
              <a:pPr>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descr="C:\Sandige\processing\3\tiff\027.tif"/>
          <p:cNvPicPr>
            <a:picLocks noChangeAspect="1" noChangeArrowheads="1"/>
          </p:cNvPicPr>
          <p:nvPr/>
        </p:nvPicPr>
        <p:blipFill>
          <a:blip r:embed="rId2"/>
          <a:srcRect b="11197"/>
          <a:stretch>
            <a:fillRect/>
          </a:stretch>
        </p:blipFill>
        <p:spPr bwMode="auto">
          <a:xfrm>
            <a:off x="1046163" y="609600"/>
            <a:ext cx="7048500" cy="604361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F94DC74B-B701-4DF0-8BC9-5796C4E08456}" type="slidenum">
              <a:rPr lang="en-US" smtClean="0"/>
              <a:pPr>
                <a:defRPr/>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ctrTitle"/>
          </p:nvPr>
        </p:nvSpPr>
        <p:spPr>
          <a:xfrm>
            <a:off x="685800" y="2286000"/>
            <a:ext cx="7772400" cy="1143000"/>
          </a:xfrm>
        </p:spPr>
        <p:txBody>
          <a:bodyPr/>
          <a:lstStyle/>
          <a:p>
            <a:pPr eaLnBrk="1" hangingPunct="1"/>
            <a:r>
              <a:rPr lang="en-US" dirty="0" smtClean="0"/>
              <a:t>Sources</a:t>
            </a:r>
          </a:p>
        </p:txBody>
      </p:sp>
      <p:sp>
        <p:nvSpPr>
          <p:cNvPr id="1028" name="Rectangle 3"/>
          <p:cNvSpPr>
            <a:spLocks noGrp="1" noChangeArrowheads="1"/>
          </p:cNvSpPr>
          <p:nvPr>
            <p:ph type="subTitle" idx="1"/>
          </p:nvPr>
        </p:nvSpPr>
        <p:spPr/>
        <p:txBody>
          <a:bodyPr/>
          <a:lstStyle/>
          <a:p>
            <a:pPr eaLnBrk="1" hangingPunct="1"/>
            <a:endParaRPr lang="en-US" sz="1800" dirty="0" smtClean="0"/>
          </a:p>
          <a:p>
            <a:pPr eaLnBrk="1" hangingPunct="1"/>
            <a:r>
              <a:rPr lang="en-US" sz="1800" dirty="0" smtClean="0"/>
              <a:t>Prof. Mark G. Faust</a:t>
            </a:r>
          </a:p>
          <a:p>
            <a:pPr eaLnBrk="1" hangingPunct="1"/>
            <a:r>
              <a:rPr lang="en-US" sz="1800" dirty="0" smtClean="0"/>
              <a:t>John </a:t>
            </a:r>
            <a:r>
              <a:rPr lang="en-US" sz="1800" dirty="0" err="1" smtClean="0"/>
              <a:t>Wakerly</a:t>
            </a:r>
            <a:endParaRPr lang="en-US" sz="1800" dirty="0" smtClean="0"/>
          </a:p>
          <a:p>
            <a:pPr eaLnBrk="1" hangingPunct="1"/>
            <a:endParaRPr lang="en-US" sz="1800"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9" name="Group 5"/>
          <p:cNvGrpSpPr>
            <a:grpSpLocks/>
          </p:cNvGrpSpPr>
          <p:nvPr/>
        </p:nvGrpSpPr>
        <p:grpSpPr bwMode="auto">
          <a:xfrm>
            <a:off x="304800" y="228600"/>
            <a:ext cx="5791200" cy="6400800"/>
            <a:chOff x="718" y="166"/>
            <a:chExt cx="2644" cy="2666"/>
          </a:xfrm>
        </p:grpSpPr>
        <p:pic>
          <p:nvPicPr>
            <p:cNvPr id="9220" name="Picture 2" descr="C:\Sandige\3\tiff\006.tif"/>
            <p:cNvPicPr>
              <a:picLocks noChangeAspect="1" noChangeArrowheads="1"/>
            </p:cNvPicPr>
            <p:nvPr/>
          </p:nvPicPr>
          <p:blipFill>
            <a:blip r:embed="rId2"/>
            <a:srcRect r="38899" b="75108"/>
            <a:stretch>
              <a:fillRect/>
            </a:stretch>
          </p:blipFill>
          <p:spPr bwMode="auto">
            <a:xfrm>
              <a:off x="718" y="166"/>
              <a:ext cx="2642" cy="1034"/>
            </a:xfrm>
            <a:prstGeom prst="rect">
              <a:avLst/>
            </a:prstGeom>
            <a:noFill/>
            <a:ln w="9525">
              <a:noFill/>
              <a:miter lim="800000"/>
              <a:headEnd/>
              <a:tailEnd/>
            </a:ln>
          </p:spPr>
        </p:pic>
        <p:pic>
          <p:nvPicPr>
            <p:cNvPr id="9221" name="Picture 3" descr="C:\Sandige\3\tiff\006.tif"/>
            <p:cNvPicPr>
              <a:picLocks noChangeAspect="1" noChangeArrowheads="1"/>
            </p:cNvPicPr>
            <p:nvPr/>
          </p:nvPicPr>
          <p:blipFill>
            <a:blip r:embed="rId2"/>
            <a:srcRect t="37723" r="38899" b="40323"/>
            <a:stretch>
              <a:fillRect/>
            </a:stretch>
          </p:blipFill>
          <p:spPr bwMode="auto">
            <a:xfrm>
              <a:off x="720" y="1200"/>
              <a:ext cx="2642" cy="912"/>
            </a:xfrm>
            <a:prstGeom prst="rect">
              <a:avLst/>
            </a:prstGeom>
            <a:noFill/>
            <a:ln w="9525">
              <a:noFill/>
              <a:miter lim="800000"/>
              <a:headEnd/>
              <a:tailEnd/>
            </a:ln>
          </p:spPr>
        </p:pic>
        <p:pic>
          <p:nvPicPr>
            <p:cNvPr id="9222" name="Picture 4" descr="C:\Sandige\3\tiff\006.tif"/>
            <p:cNvPicPr>
              <a:picLocks noChangeAspect="1" noChangeArrowheads="1"/>
            </p:cNvPicPr>
            <p:nvPr/>
          </p:nvPicPr>
          <p:blipFill>
            <a:blip r:embed="rId2"/>
            <a:srcRect t="68921" r="38899" b="13747"/>
            <a:stretch>
              <a:fillRect/>
            </a:stretch>
          </p:blipFill>
          <p:spPr bwMode="auto">
            <a:xfrm>
              <a:off x="720" y="2112"/>
              <a:ext cx="2642" cy="720"/>
            </a:xfrm>
            <a:prstGeom prst="rect">
              <a:avLst/>
            </a:prstGeom>
            <a:noFill/>
            <a:ln w="9525">
              <a:noFill/>
              <a:miter lim="800000"/>
              <a:headEnd/>
              <a:tailEnd/>
            </a:ln>
          </p:spPr>
        </p:pic>
      </p:grpSp>
      <p:sp>
        <p:nvSpPr>
          <p:cNvPr id="7" name="Slide Number Placeholder 6"/>
          <p:cNvSpPr>
            <a:spLocks noGrp="1"/>
          </p:cNvSpPr>
          <p:nvPr>
            <p:ph type="sldNum" sz="quarter" idx="12"/>
          </p:nvPr>
        </p:nvSpPr>
        <p:spPr/>
        <p:txBody>
          <a:bodyPr/>
          <a:lstStyle/>
          <a:p>
            <a:pPr>
              <a:defRPr/>
            </a:pPr>
            <a:fld id="{DA026E9B-F6B5-44A0-A3D2-5C9FD3A54CFE}" type="slidenum">
              <a:rPr lang="en-US" smtClean="0"/>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5" name="Group 4"/>
          <p:cNvGrpSpPr>
            <a:grpSpLocks/>
          </p:cNvGrpSpPr>
          <p:nvPr/>
        </p:nvGrpSpPr>
        <p:grpSpPr bwMode="auto">
          <a:xfrm>
            <a:off x="381000" y="381000"/>
            <a:ext cx="6858000" cy="6248400"/>
            <a:chOff x="548" y="764"/>
            <a:chExt cx="2812" cy="2356"/>
          </a:xfrm>
        </p:grpSpPr>
        <p:pic>
          <p:nvPicPr>
            <p:cNvPr id="13316" name="Picture 2" descr="C:\Sandige\3\tiff\007.tif"/>
            <p:cNvPicPr>
              <a:picLocks noChangeAspect="1" noChangeArrowheads="1"/>
            </p:cNvPicPr>
            <p:nvPr/>
          </p:nvPicPr>
          <p:blipFill>
            <a:blip r:embed="rId2"/>
            <a:srcRect r="39708" b="61401"/>
            <a:stretch>
              <a:fillRect/>
            </a:stretch>
          </p:blipFill>
          <p:spPr bwMode="auto">
            <a:xfrm>
              <a:off x="548" y="764"/>
              <a:ext cx="2812" cy="1300"/>
            </a:xfrm>
            <a:prstGeom prst="rect">
              <a:avLst/>
            </a:prstGeom>
            <a:noFill/>
            <a:ln w="9525">
              <a:noFill/>
              <a:miter lim="800000"/>
              <a:headEnd/>
              <a:tailEnd/>
            </a:ln>
          </p:spPr>
        </p:pic>
        <p:pic>
          <p:nvPicPr>
            <p:cNvPr id="13317" name="Picture 3" descr="C:\Sandige\3\tiff\007.tif"/>
            <p:cNvPicPr>
              <a:picLocks noChangeAspect="1" noChangeArrowheads="1"/>
            </p:cNvPicPr>
            <p:nvPr/>
          </p:nvPicPr>
          <p:blipFill>
            <a:blip r:embed="rId2"/>
            <a:srcRect t="48575" r="39708" b="20071"/>
            <a:stretch>
              <a:fillRect/>
            </a:stretch>
          </p:blipFill>
          <p:spPr bwMode="auto">
            <a:xfrm>
              <a:off x="548" y="2064"/>
              <a:ext cx="2812" cy="1056"/>
            </a:xfrm>
            <a:prstGeom prst="rect">
              <a:avLst/>
            </a:prstGeom>
            <a:noFill/>
            <a:ln w="9525">
              <a:noFill/>
              <a:miter lim="800000"/>
              <a:headEnd/>
              <a:tailEnd/>
            </a:ln>
          </p:spPr>
        </p:pic>
      </p:grpSp>
      <p:sp>
        <p:nvSpPr>
          <p:cNvPr id="6" name="Slide Number Placeholder 5"/>
          <p:cNvSpPr>
            <a:spLocks noGrp="1"/>
          </p:cNvSpPr>
          <p:nvPr>
            <p:ph type="sldNum" sz="quarter" idx="12"/>
          </p:nvPr>
        </p:nvSpPr>
        <p:spPr/>
        <p:txBody>
          <a:bodyPr/>
          <a:lstStyle/>
          <a:p>
            <a:pPr>
              <a:defRPr/>
            </a:pPr>
            <a:fld id="{DA026E9B-F6B5-44A0-A3D2-5C9FD3A54CFE}" type="slidenum">
              <a:rPr lang="en-US" smtClean="0"/>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8153400" cy="5257800"/>
          </a:xfrm>
          <a:solidFill>
            <a:srgbClr val="FFFF00"/>
          </a:solidFill>
        </p:spPr>
        <p:txBody>
          <a:bodyPr/>
          <a:lstStyle/>
          <a:p>
            <a:r>
              <a:rPr lang="en-US" sz="8800" b="1" dirty="0" smtClean="0">
                <a:solidFill>
                  <a:srgbClr val="FF0000"/>
                </a:solidFill>
                <a:effectLst>
                  <a:outerShdw blurRad="38100" dist="38100" dir="2700000" algn="tl">
                    <a:srgbClr val="000000">
                      <a:alpha val="43137"/>
                    </a:srgbClr>
                  </a:outerShdw>
                </a:effectLst>
              </a:rPr>
              <a:t>Pass Logic </a:t>
            </a:r>
            <a:r>
              <a:rPr lang="en-US" sz="8800" b="1" dirty="0" smtClean="0">
                <a:solidFill>
                  <a:schemeClr val="tx1"/>
                </a:solidFill>
                <a:effectLst>
                  <a:outerShdw blurRad="38100" dist="38100" dir="2700000" algn="tl">
                    <a:srgbClr val="000000">
                      <a:alpha val="43137"/>
                    </a:srgbClr>
                  </a:outerShdw>
                </a:effectLst>
              </a:rPr>
              <a:t>versus</a:t>
            </a:r>
            <a:r>
              <a:rPr lang="en-US" sz="8800" b="1" dirty="0" smtClean="0">
                <a:solidFill>
                  <a:srgbClr val="FF0000"/>
                </a:solidFill>
                <a:effectLst>
                  <a:outerShdw blurRad="38100" dist="38100" dir="2700000" algn="tl">
                    <a:srgbClr val="000000">
                      <a:alpha val="43137"/>
                    </a:srgbClr>
                  </a:outerShdw>
                </a:effectLst>
              </a:rPr>
              <a:t> Regenerative Logic</a:t>
            </a:r>
            <a:endParaRPr lang="en-US" sz="8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58585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6" descr="C:\Sandige\3\tiff\001.tif"/>
          <p:cNvPicPr>
            <a:picLocks noChangeAspect="1" noChangeArrowheads="1"/>
          </p:cNvPicPr>
          <p:nvPr/>
        </p:nvPicPr>
        <p:blipFill>
          <a:blip r:embed="rId3"/>
          <a:srcRect l="58775" b="62173"/>
          <a:stretch>
            <a:fillRect/>
          </a:stretch>
        </p:blipFill>
        <p:spPr bwMode="auto">
          <a:xfrm>
            <a:off x="3264408" y="724471"/>
            <a:ext cx="5867400" cy="5129212"/>
          </a:xfrm>
          <a:prstGeom prst="rect">
            <a:avLst/>
          </a:prstGeom>
          <a:noFill/>
          <a:ln w="9525">
            <a:solidFill>
              <a:srgbClr val="FF0000"/>
            </a:solidFill>
            <a:miter lim="800000"/>
            <a:headEnd/>
            <a:tailEnd/>
          </a:ln>
        </p:spPr>
      </p:pic>
      <p:pic>
        <p:nvPicPr>
          <p:cNvPr id="6148" name="Picture 14" descr="C:\Sandige\3\tiff\001.tif"/>
          <p:cNvPicPr>
            <a:picLocks noChangeAspect="1" noChangeArrowheads="1"/>
          </p:cNvPicPr>
          <p:nvPr/>
        </p:nvPicPr>
        <p:blipFill>
          <a:blip r:embed="rId3"/>
          <a:srcRect t="10295" r="60617" b="74858"/>
          <a:stretch>
            <a:fillRect/>
          </a:stretch>
        </p:blipFill>
        <p:spPr bwMode="auto">
          <a:xfrm>
            <a:off x="0" y="724471"/>
            <a:ext cx="3264408" cy="1402133"/>
          </a:xfrm>
          <a:prstGeom prst="rect">
            <a:avLst/>
          </a:prstGeom>
          <a:noFill/>
          <a:ln w="38100">
            <a:solidFill>
              <a:srgbClr val="FF0000"/>
            </a:solidFill>
            <a:miter lim="800000"/>
            <a:headEnd/>
            <a:tailEnd/>
          </a:ln>
        </p:spPr>
      </p:pic>
      <p:sp>
        <p:nvSpPr>
          <p:cNvPr id="6149" name="Text Box 16"/>
          <p:cNvSpPr txBox="1">
            <a:spLocks noChangeArrowheads="1"/>
          </p:cNvSpPr>
          <p:nvPr/>
        </p:nvSpPr>
        <p:spPr bwMode="auto">
          <a:xfrm>
            <a:off x="174140" y="3070482"/>
            <a:ext cx="2900362" cy="822325"/>
          </a:xfrm>
          <a:prstGeom prst="rect">
            <a:avLst/>
          </a:prstGeom>
          <a:solidFill>
            <a:schemeClr val="accent1">
              <a:lumMod val="20000"/>
              <a:lumOff val="80000"/>
            </a:schemeClr>
          </a:solidFill>
          <a:ln w="9525">
            <a:noFill/>
            <a:miter lim="800000"/>
            <a:headEnd/>
            <a:tailEnd/>
          </a:ln>
        </p:spPr>
        <p:txBody>
          <a:bodyPr wrap="none">
            <a:spAutoFit/>
          </a:bodyPr>
          <a:lstStyle/>
          <a:p>
            <a:r>
              <a:rPr lang="en-US" dirty="0" err="1"/>
              <a:t>n.o</a:t>
            </a:r>
            <a:r>
              <a:rPr lang="en-US" dirty="0"/>
              <a:t>. = normally open</a:t>
            </a:r>
          </a:p>
          <a:p>
            <a:r>
              <a:rPr lang="en-US" dirty="0" err="1"/>
              <a:t>n.c.</a:t>
            </a:r>
            <a:r>
              <a:rPr lang="en-US" dirty="0"/>
              <a:t> = normally closed</a:t>
            </a:r>
          </a:p>
        </p:txBody>
      </p:sp>
      <p:sp>
        <p:nvSpPr>
          <p:cNvPr id="6" name="Slide Number Placeholder 5"/>
          <p:cNvSpPr>
            <a:spLocks noGrp="1"/>
          </p:cNvSpPr>
          <p:nvPr>
            <p:ph type="sldNum" sz="quarter" idx="12"/>
          </p:nvPr>
        </p:nvSpPr>
        <p:spPr>
          <a:xfrm>
            <a:off x="7226808" y="6400800"/>
            <a:ext cx="1905000" cy="457200"/>
          </a:xfrm>
        </p:spPr>
        <p:txBody>
          <a:bodyPr/>
          <a:lstStyle/>
          <a:p>
            <a:pPr>
              <a:defRPr/>
            </a:pPr>
            <a:fld id="{DA026E9B-F6B5-44A0-A3D2-5C9FD3A54CFE}" type="slidenum">
              <a:rPr lang="en-US" smtClean="0"/>
              <a:pPr>
                <a:defRPr/>
              </a:pPr>
              <a:t>8</a:t>
            </a:fld>
            <a:endParaRPr lang="en-US" dirty="0"/>
          </a:p>
        </p:txBody>
      </p:sp>
      <p:sp>
        <p:nvSpPr>
          <p:cNvPr id="2" name="Rectangle 1"/>
          <p:cNvSpPr/>
          <p:nvPr/>
        </p:nvSpPr>
        <p:spPr>
          <a:xfrm>
            <a:off x="15240" y="5534561"/>
            <a:ext cx="9128760" cy="1323439"/>
          </a:xfrm>
          <a:prstGeom prst="rect">
            <a:avLst/>
          </a:prstGeom>
          <a:solidFill>
            <a:schemeClr val="accent1">
              <a:lumMod val="20000"/>
              <a:lumOff val="80000"/>
            </a:schemeClr>
          </a:solidFill>
        </p:spPr>
        <p:txBody>
          <a:bodyPr wrap="square">
            <a:spAutoFit/>
          </a:bodyPr>
          <a:lstStyle/>
          <a:p>
            <a:pPr marL="285750" indent="-285750" eaLnBrk="1" hangingPunct="1">
              <a:buFont typeface="Arial" panose="020B0604020202020204" pitchFamily="34" charset="0"/>
              <a:buChar char="•"/>
            </a:pPr>
            <a:r>
              <a:rPr lang="en-US" sz="1600" dirty="0"/>
              <a:t>These regenerative logic switching circuits that we’ll be seeing are actually very close to the way real CMOS ICs are implemented and can be a useful model for us without getting into the details of how the transistors actually work.  </a:t>
            </a:r>
            <a:endParaRPr lang="en-US" sz="1600" dirty="0" smtClean="0"/>
          </a:p>
          <a:p>
            <a:pPr marL="285750" indent="-285750" eaLnBrk="1" hangingPunct="1">
              <a:buFont typeface="Arial" panose="020B0604020202020204" pitchFamily="34" charset="0"/>
              <a:buChar char="•"/>
            </a:pPr>
            <a:endParaRPr lang="en-US" sz="1600" dirty="0" smtClean="0"/>
          </a:p>
          <a:p>
            <a:pPr marL="285750" indent="-285750" eaLnBrk="1" hangingPunct="1">
              <a:buFont typeface="Arial" panose="020B0604020202020204" pitchFamily="34" charset="0"/>
              <a:buChar char="•"/>
            </a:pPr>
            <a:r>
              <a:rPr lang="en-US" sz="1600" dirty="0" smtClean="0"/>
              <a:t>In </a:t>
            </a:r>
            <a:r>
              <a:rPr lang="en-US" sz="1600" dirty="0"/>
              <a:t>particular, note the voltage differential and direction of current flow!</a:t>
            </a:r>
          </a:p>
        </p:txBody>
      </p:sp>
      <p:sp>
        <p:nvSpPr>
          <p:cNvPr id="3" name="Rectangle 2"/>
          <p:cNvSpPr/>
          <p:nvPr/>
        </p:nvSpPr>
        <p:spPr>
          <a:xfrm>
            <a:off x="3429000" y="725076"/>
            <a:ext cx="2514600" cy="411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657600" y="724471"/>
            <a:ext cx="1981200" cy="61020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361176" y="724471"/>
            <a:ext cx="2325624" cy="61020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9812" y="-38370"/>
            <a:ext cx="9111996" cy="523220"/>
          </a:xfrm>
          <a:prstGeom prst="rect">
            <a:avLst/>
          </a:prstGeom>
          <a:solidFill>
            <a:srgbClr val="FFFF00"/>
          </a:solidFill>
        </p:spPr>
        <p:txBody>
          <a:bodyPr wrap="square" rtlCol="0">
            <a:spAutoFit/>
          </a:bodyPr>
          <a:lstStyle/>
          <a:p>
            <a:pPr algn="ctr"/>
            <a:r>
              <a:rPr lang="en-US" sz="2800" b="1" dirty="0" smtClean="0">
                <a:solidFill>
                  <a:srgbClr val="FF0000"/>
                </a:solidFill>
                <a:effectLst>
                  <a:outerShdw blurRad="38100" dist="38100" dir="2700000" algn="tl">
                    <a:srgbClr val="000000">
                      <a:alpha val="43137"/>
                    </a:srgbClr>
                  </a:outerShdw>
                </a:effectLst>
              </a:rPr>
              <a:t>OR gate using Pass Logic and using Regenerative Logic</a:t>
            </a:r>
            <a:endParaRPr lang="en-US" sz="2800"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Sandige\3\tiff\001.tif"/>
          <p:cNvPicPr>
            <a:picLocks noChangeAspect="1" noChangeArrowheads="1"/>
          </p:cNvPicPr>
          <p:nvPr/>
        </p:nvPicPr>
        <p:blipFill>
          <a:blip r:embed="rId2"/>
          <a:srcRect l="58775" t="36844" b="30919"/>
          <a:stretch>
            <a:fillRect/>
          </a:stretch>
        </p:blipFill>
        <p:spPr bwMode="auto">
          <a:xfrm>
            <a:off x="2514600" y="1903413"/>
            <a:ext cx="6445250" cy="4802187"/>
          </a:xfrm>
          <a:prstGeom prst="rect">
            <a:avLst/>
          </a:prstGeom>
          <a:noFill/>
          <a:ln w="9525">
            <a:noFill/>
            <a:miter lim="800000"/>
            <a:headEnd/>
            <a:tailEnd/>
          </a:ln>
        </p:spPr>
      </p:pic>
      <p:pic>
        <p:nvPicPr>
          <p:cNvPr id="7172" name="Picture 10" descr="C:\Sandige\3\tiff\001.tif"/>
          <p:cNvPicPr>
            <a:picLocks noChangeAspect="1" noChangeArrowheads="1"/>
          </p:cNvPicPr>
          <p:nvPr/>
        </p:nvPicPr>
        <p:blipFill>
          <a:blip r:embed="rId2"/>
          <a:srcRect t="38977" r="60617" b="42625"/>
          <a:stretch>
            <a:fillRect/>
          </a:stretch>
        </p:blipFill>
        <p:spPr bwMode="auto">
          <a:xfrm>
            <a:off x="152400" y="838200"/>
            <a:ext cx="3581400" cy="1906587"/>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A026E9B-F6B5-44A0-A3D2-5C9FD3A54CFE}" type="slidenum">
              <a:rPr lang="en-US" smtClean="0"/>
              <a:pPr>
                <a:defRPr/>
              </a:pPr>
              <a:t>9</a:t>
            </a:fld>
            <a:endParaRPr lang="en-US"/>
          </a:p>
        </p:txBody>
      </p:sp>
      <p:sp>
        <p:nvSpPr>
          <p:cNvPr id="6" name="TextBox 5"/>
          <p:cNvSpPr txBox="1"/>
          <p:nvPr/>
        </p:nvSpPr>
        <p:spPr>
          <a:xfrm>
            <a:off x="19812" y="-38370"/>
            <a:ext cx="9111996" cy="523220"/>
          </a:xfrm>
          <a:prstGeom prst="rect">
            <a:avLst/>
          </a:prstGeom>
          <a:solidFill>
            <a:srgbClr val="FFFF00"/>
          </a:solidFill>
        </p:spPr>
        <p:txBody>
          <a:bodyPr wrap="square" rtlCol="0">
            <a:spAutoFit/>
          </a:bodyPr>
          <a:lstStyle/>
          <a:p>
            <a:pPr algn="ctr"/>
            <a:r>
              <a:rPr lang="en-US" sz="2800" b="1" dirty="0" smtClean="0">
                <a:solidFill>
                  <a:srgbClr val="FF0000"/>
                </a:solidFill>
                <a:effectLst>
                  <a:outerShdw blurRad="38100" dist="38100" dir="2700000" algn="tl">
                    <a:srgbClr val="000000">
                      <a:alpha val="43137"/>
                    </a:srgbClr>
                  </a:outerShdw>
                </a:effectLst>
              </a:rPr>
              <a:t>AND gate using Pass Logic and using Regenerative Logic</a:t>
            </a:r>
            <a:endParaRPr lang="en-US" sz="2800" b="1" dirty="0">
              <a:solidFill>
                <a:srgbClr val="FF0000"/>
              </a:solidFill>
              <a:effectLst>
                <a:outerShdw blurRad="38100" dist="38100" dir="2700000" algn="tl">
                  <a:srgbClr val="000000">
                    <a:alpha val="43137"/>
                  </a:srgbClr>
                </a:outerShdw>
              </a:effectLst>
            </a:endParaRPr>
          </a:p>
        </p:txBody>
      </p:sp>
      <p:cxnSp>
        <p:nvCxnSpPr>
          <p:cNvPr id="3" name="Straight Arrow Connector 2"/>
          <p:cNvCxnSpPr/>
          <p:nvPr/>
        </p:nvCxnSpPr>
        <p:spPr>
          <a:xfrm>
            <a:off x="3352800" y="484850"/>
            <a:ext cx="609600" cy="2334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400800" y="609600"/>
            <a:ext cx="381000" cy="12938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143000" y="484850"/>
            <a:ext cx="352806" cy="734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 Box 16"/>
          <p:cNvSpPr txBox="1">
            <a:spLocks noChangeArrowheads="1"/>
          </p:cNvSpPr>
          <p:nvPr/>
        </p:nvSpPr>
        <p:spPr bwMode="auto">
          <a:xfrm>
            <a:off x="183931" y="5426075"/>
            <a:ext cx="2900362" cy="822325"/>
          </a:xfrm>
          <a:prstGeom prst="rect">
            <a:avLst/>
          </a:prstGeom>
          <a:solidFill>
            <a:schemeClr val="accent1">
              <a:lumMod val="20000"/>
              <a:lumOff val="80000"/>
            </a:schemeClr>
          </a:solidFill>
          <a:ln w="9525">
            <a:noFill/>
            <a:miter lim="800000"/>
            <a:headEnd/>
            <a:tailEnd/>
          </a:ln>
        </p:spPr>
        <p:txBody>
          <a:bodyPr wrap="none">
            <a:spAutoFit/>
          </a:bodyPr>
          <a:lstStyle/>
          <a:p>
            <a:r>
              <a:rPr lang="en-US" dirty="0" err="1"/>
              <a:t>n.o</a:t>
            </a:r>
            <a:r>
              <a:rPr lang="en-US" dirty="0"/>
              <a:t>. = normally open</a:t>
            </a:r>
          </a:p>
          <a:p>
            <a:r>
              <a:rPr lang="en-US" dirty="0" err="1"/>
              <a:t>n.c.</a:t>
            </a:r>
            <a:r>
              <a:rPr lang="en-US" dirty="0"/>
              <a:t> = normally closed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14268</TotalTime>
  <Words>930</Words>
  <Application>Microsoft Office PowerPoint</Application>
  <PresentationFormat>On-screen Show (4:3)</PresentationFormat>
  <Paragraphs>223</Paragraphs>
  <Slides>44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Symbol</vt:lpstr>
      <vt:lpstr>Times New Roman</vt:lpstr>
      <vt:lpstr>Wingdings</vt:lpstr>
      <vt:lpstr>Default Design</vt:lpstr>
      <vt:lpstr>Lecture 6</vt:lpstr>
      <vt:lpstr>Combinational Logic Circuits</vt:lpstr>
      <vt:lpstr>Graphic Symbols</vt:lpstr>
      <vt:lpstr>PowerPoint Presentation</vt:lpstr>
      <vt:lpstr>PowerPoint Presentation</vt:lpstr>
      <vt:lpstr>PowerPoint Presentation</vt:lpstr>
      <vt:lpstr>Pass Logic versus Regenerative Logic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All Possible  Two-Variable Functions</vt:lpstr>
      <vt:lpstr>All Possible Two Variable Functions</vt:lpstr>
      <vt:lpstr>Truth Tables</vt:lpstr>
      <vt:lpstr>Two Variable Functions</vt:lpstr>
      <vt:lpstr>All Possible Two Variable Functions</vt:lpstr>
      <vt:lpstr>PowerPoint Presentation</vt:lpstr>
      <vt:lpstr>Analyzing Logic Circuits</vt:lpstr>
      <vt:lpstr>Analyzing Logic Circuits</vt:lpstr>
      <vt:lpstr>Analyzing Logic Circuits</vt:lpstr>
      <vt:lpstr>Designing Logic Circuits</vt:lpstr>
      <vt:lpstr>Designing Logic Circuits</vt:lpstr>
      <vt:lpstr>Designing Logic Circuits</vt:lpstr>
      <vt:lpstr>Some Terminology</vt:lpstr>
      <vt:lpstr>Some Terminology</vt:lpstr>
      <vt:lpstr>Some Terminology</vt:lpstr>
      <vt:lpstr>Some Terminology</vt:lpstr>
      <vt:lpstr>Vertical Layout Scheme – SOP Form </vt:lpstr>
      <vt:lpstr>Vertical Layout Scheme – SOP Form</vt:lpstr>
      <vt:lpstr>&gt;2 Input OR Gates Not Available for all IC Technologies</vt:lpstr>
      <vt:lpstr>Vertical Layout Scheme – POS Form</vt:lpstr>
      <vt:lpstr>Designing Using DeMorgan Equivalents</vt:lpstr>
      <vt:lpstr>NAND and NOR gates</vt:lpstr>
      <vt:lpstr>AND/OR forms of NAND</vt:lpstr>
      <vt:lpstr>Summary of AND/OR forms</vt:lpstr>
      <vt:lpstr>Equivalent Signal Lines</vt:lpstr>
      <vt:lpstr>NAND/NAND Example</vt:lpstr>
      <vt:lpstr>NOR/NOR Example</vt:lpstr>
      <vt:lpstr>PowerPoint Presentation</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 171</dc:title>
  <dc:creator>Mark G. Faust</dc:creator>
  <cp:lastModifiedBy>mperkows</cp:lastModifiedBy>
  <cp:revision>345</cp:revision>
  <dcterms:created xsi:type="dcterms:W3CDTF">2004-07-30T14:54:42Z</dcterms:created>
  <dcterms:modified xsi:type="dcterms:W3CDTF">2017-03-26T21:42:12Z</dcterms:modified>
</cp:coreProperties>
</file>